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1"/>
  </p:notesMasterIdLst>
  <p:sldIdLst>
    <p:sldId id="256" r:id="rId3"/>
    <p:sldId id="381" r:id="rId4"/>
    <p:sldId id="258" r:id="rId5"/>
    <p:sldId id="377" r:id="rId6"/>
    <p:sldId id="355" r:id="rId7"/>
    <p:sldId id="356" r:id="rId8"/>
    <p:sldId id="387" r:id="rId9"/>
    <p:sldId id="358" r:id="rId10"/>
    <p:sldId id="359" r:id="rId11"/>
    <p:sldId id="360" r:id="rId12"/>
    <p:sldId id="361" r:id="rId13"/>
    <p:sldId id="362" r:id="rId14"/>
    <p:sldId id="363" r:id="rId15"/>
    <p:sldId id="364" r:id="rId16"/>
    <p:sldId id="365" r:id="rId17"/>
    <p:sldId id="366" r:id="rId18"/>
    <p:sldId id="388" r:id="rId19"/>
    <p:sldId id="368" r:id="rId20"/>
    <p:sldId id="369" r:id="rId21"/>
    <p:sldId id="372" r:id="rId22"/>
    <p:sldId id="373" r:id="rId23"/>
    <p:sldId id="374" r:id="rId24"/>
    <p:sldId id="375" r:id="rId25"/>
    <p:sldId id="385" r:id="rId26"/>
    <p:sldId id="386" r:id="rId27"/>
    <p:sldId id="382" r:id="rId28"/>
    <p:sldId id="390" r:id="rId29"/>
    <p:sldId id="389" r:id="rId30"/>
    <p:sldId id="391" r:id="rId31"/>
    <p:sldId id="350" r:id="rId32"/>
    <p:sldId id="351" r:id="rId33"/>
    <p:sldId id="352" r:id="rId34"/>
    <p:sldId id="353" r:id="rId35"/>
    <p:sldId id="378" r:id="rId36"/>
    <p:sldId id="379" r:id="rId37"/>
    <p:sldId id="380" r:id="rId38"/>
    <p:sldId id="383" r:id="rId39"/>
    <p:sldId id="384"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3917" autoAdjust="0"/>
  </p:normalViewPr>
  <p:slideViewPr>
    <p:cSldViewPr snapToGrid="0">
      <p:cViewPr varScale="1">
        <p:scale>
          <a:sx n="66" d="100"/>
          <a:sy n="66" d="100"/>
        </p:scale>
        <p:origin x="1253" y="72"/>
      </p:cViewPr>
      <p:guideLst/>
    </p:cSldViewPr>
  </p:slideViewPr>
  <p:notesTextViewPr>
    <p:cViewPr>
      <p:scale>
        <a:sx n="1" d="1"/>
        <a:sy n="1" d="1"/>
      </p:scale>
      <p:origin x="0" y="0"/>
    </p:cViewPr>
  </p:notesTextViewPr>
  <p:sorterViewPr>
    <p:cViewPr>
      <p:scale>
        <a:sx n="40" d="100"/>
        <a:sy n="4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CDDF2D-05C4-4A88-9551-1014C7760738}" type="datetimeFigureOut">
              <a:rPr lang="en-GB" smtClean="0"/>
              <a:t>27/05/2024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13E492-2BE1-47F6-A827-2A173C8BE478}" type="slidenum">
              <a:rPr lang="en-GB" smtClean="0"/>
              <a:t>‹#›</a:t>
            </a:fld>
            <a:endParaRPr lang="en-GB"/>
          </a:p>
        </p:txBody>
      </p:sp>
    </p:spTree>
    <p:extLst>
      <p:ext uri="{BB962C8B-B14F-4D97-AF65-F5344CB8AC3E}">
        <p14:creationId xmlns:p14="http://schemas.microsoft.com/office/powerpoint/2010/main" val="2227024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4D5FAB-D7BE-40F8-851B-A74B5A93AEA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0856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Author’s note: I included the other extract as well to make it easier to use context in the</a:t>
            </a:r>
            <a:r>
              <a:rPr lang="en-GB" baseline="0" dirty="0" smtClean="0"/>
              <a:t> answer</a:t>
            </a:r>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27</a:t>
            </a:fld>
            <a:endParaRPr lang="en-GB"/>
          </a:p>
        </p:txBody>
      </p:sp>
    </p:spTree>
    <p:extLst>
      <p:ext uri="{BB962C8B-B14F-4D97-AF65-F5344CB8AC3E}">
        <p14:creationId xmlns:p14="http://schemas.microsoft.com/office/powerpoint/2010/main" val="3126890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Hint:</a:t>
            </a:r>
            <a:r>
              <a:rPr lang="en-GB" baseline="0" dirty="0" smtClean="0"/>
              <a:t> Don’t forget to add counterbalance and no evaluation required</a:t>
            </a:r>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28</a:t>
            </a:fld>
            <a:endParaRPr lang="en-GB"/>
          </a:p>
        </p:txBody>
      </p:sp>
    </p:spTree>
    <p:extLst>
      <p:ext uri="{BB962C8B-B14F-4D97-AF65-F5344CB8AC3E}">
        <p14:creationId xmlns:p14="http://schemas.microsoft.com/office/powerpoint/2010/main" val="9173083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6996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34</a:t>
            </a:fld>
            <a:endParaRPr lang="en-GB"/>
          </a:p>
        </p:txBody>
      </p:sp>
    </p:spTree>
    <p:extLst>
      <p:ext uri="{BB962C8B-B14F-4D97-AF65-F5344CB8AC3E}">
        <p14:creationId xmlns:p14="http://schemas.microsoft.com/office/powerpoint/2010/main" val="3049841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3822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10</a:t>
            </a:fld>
            <a:endParaRPr lang="en-GB"/>
          </a:p>
        </p:txBody>
      </p:sp>
    </p:spTree>
    <p:extLst>
      <p:ext uri="{BB962C8B-B14F-4D97-AF65-F5344CB8AC3E}">
        <p14:creationId xmlns:p14="http://schemas.microsoft.com/office/powerpoint/2010/main" val="26921534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Mission Statements</a:t>
            </a:r>
            <a:r>
              <a:rPr lang="en-GB" dirty="0" smtClean="0"/>
              <a:t>: These define the overall purpose and direction of a</a:t>
            </a:r>
            <a:r>
              <a:rPr lang="en-GB" baseline="0" dirty="0" smtClean="0"/>
              <a:t> business</a:t>
            </a:r>
            <a:r>
              <a:rPr lang="en-GB" dirty="0" smtClean="0"/>
              <a:t>. They outline the company’s core values, vision, and the primary goals it aims to achieve. </a:t>
            </a:r>
          </a:p>
          <a:p>
            <a:r>
              <a:rPr lang="en-GB" b="1" dirty="0" smtClean="0"/>
              <a:t>Department Objectives</a:t>
            </a:r>
            <a:r>
              <a:rPr lang="en-GB" dirty="0" smtClean="0"/>
              <a:t>: These are specific, actionable targets set by individual departments that support and advance the broader mission of the business. Each department tailors its objectives to contribute directly to the main mission.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3494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8386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Source</a:t>
            </a:r>
            <a:r>
              <a:rPr lang="en-GB" dirty="0" smtClean="0"/>
              <a:t>: https://www.adidas-group.com/media/filer_public/2013/07/31/adidas_gb_2012_en_booklet_en.pdf</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Answer</a:t>
            </a:r>
            <a:r>
              <a:rPr lang="en-GB" dirty="0" smtClean="0"/>
              <a:t>: </a:t>
            </a:r>
          </a:p>
          <a:p>
            <a:r>
              <a:rPr lang="en-GB" b="1" dirty="0" smtClean="0"/>
              <a:t>a) To Customers</a:t>
            </a:r>
          </a:p>
          <a:p>
            <a:r>
              <a:rPr lang="en-GB" b="1" dirty="0" smtClean="0"/>
              <a:t>Clarifies Purpose</a:t>
            </a:r>
            <a:r>
              <a:rPr lang="en-GB" dirty="0" smtClean="0"/>
              <a:t>: It helps customers understand the core purpose and values of the company, providing insight into what the company stands for.</a:t>
            </a:r>
          </a:p>
          <a:p>
            <a:r>
              <a:rPr lang="en-GB" b="1" dirty="0" smtClean="0"/>
              <a:t>Builds Trust</a:t>
            </a:r>
            <a:r>
              <a:rPr lang="en-GB" dirty="0" smtClean="0"/>
              <a:t>: By clearly stating the company's mission, customers can see the commitment to certain values and objectives, gaining trust and loyalty.</a:t>
            </a:r>
          </a:p>
          <a:p>
            <a:r>
              <a:rPr lang="en-GB" b="1" dirty="0" smtClean="0"/>
              <a:t>Differentiation</a:t>
            </a:r>
            <a:r>
              <a:rPr lang="en-GB" dirty="0" smtClean="0"/>
              <a:t>: It differentiates the company from competitors by highlighting unique aspects and guiding principles.</a:t>
            </a:r>
          </a:p>
          <a:p>
            <a:r>
              <a:rPr lang="en-GB" b="1" dirty="0" smtClean="0"/>
              <a:t>b) To the Business</a:t>
            </a:r>
          </a:p>
          <a:p>
            <a:r>
              <a:rPr lang="en-GB" b="1" dirty="0" smtClean="0"/>
              <a:t>Guides Strategy</a:t>
            </a:r>
            <a:r>
              <a:rPr lang="en-GB" dirty="0" smtClean="0"/>
              <a:t>: It provides a foundation for strategic planning and decision-making, ensuring that all actions align with the company's core objectives.</a:t>
            </a:r>
          </a:p>
          <a:p>
            <a:r>
              <a:rPr lang="en-GB" b="1" dirty="0" smtClean="0"/>
              <a:t>Motivates Employees</a:t>
            </a:r>
            <a:r>
              <a:rPr lang="en-GB" dirty="0" smtClean="0"/>
              <a:t>: A clear mission statement can inspire and motivate employees by giving them a sense of purpose and direction.</a:t>
            </a:r>
          </a:p>
          <a:p>
            <a:r>
              <a:rPr lang="en-GB" b="1" dirty="0" smtClean="0"/>
              <a:t>Unified Vision</a:t>
            </a:r>
            <a:r>
              <a:rPr lang="en-GB" dirty="0" smtClean="0"/>
              <a:t>: It ensures that everyone in the company is working towards the same goals, which means good teamwork.</a:t>
            </a:r>
          </a:p>
          <a:p>
            <a:r>
              <a:rPr lang="en-GB" b="1" dirty="0" smtClean="0"/>
              <a:t>c) To Other Stakeholders</a:t>
            </a:r>
          </a:p>
          <a:p>
            <a:r>
              <a:rPr lang="en-GB" b="1" dirty="0" smtClean="0"/>
              <a:t>Communicates Values</a:t>
            </a:r>
            <a:r>
              <a:rPr lang="en-GB" dirty="0" smtClean="0"/>
              <a:t>: It informs investors, partners, and other stakeholders about the company's values, goals, and ethical stance.</a:t>
            </a:r>
          </a:p>
          <a:p>
            <a:r>
              <a:rPr lang="en-GB" b="1" dirty="0" smtClean="0"/>
              <a:t>Attracts Investment</a:t>
            </a:r>
            <a:r>
              <a:rPr lang="en-GB" dirty="0" smtClean="0"/>
              <a:t>: A strong mission statement can attract investors who share similar values and believe in the company's vision.</a:t>
            </a:r>
          </a:p>
          <a:p>
            <a:r>
              <a:rPr lang="en-GB" b="1" dirty="0" smtClean="0"/>
              <a:t>Fosters Partnerships</a:t>
            </a:r>
            <a:r>
              <a:rPr lang="en-GB" dirty="0" smtClean="0"/>
              <a:t>: It helps in building partnerships with other companies that align with the company's mission, which means more collaboration and joint ventures.</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7733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19</a:t>
            </a:fld>
            <a:endParaRPr lang="en-GB"/>
          </a:p>
        </p:txBody>
      </p:sp>
    </p:spTree>
    <p:extLst>
      <p:ext uri="{BB962C8B-B14F-4D97-AF65-F5344CB8AC3E}">
        <p14:creationId xmlns:p14="http://schemas.microsoft.com/office/powerpoint/2010/main" val="35622807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a:t>
            </a:r>
            <a:r>
              <a:rPr lang="en-GB" dirty="0" err="1" smtClean="0"/>
              <a:t>USP</a:t>
            </a:r>
            <a:r>
              <a:rPr lang="en-GB" dirty="0" smtClean="0"/>
              <a:t>, or Unique Selling Proposition, is a distinct feature or benefit that differentiates a product or service from its competitors. It is a key aspect of marketing and branding, helping to attract and retain customers by highlighting what makes the product or service unique and valuable. </a:t>
            </a:r>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20</a:t>
            </a:fld>
            <a:endParaRPr lang="en-GB"/>
          </a:p>
        </p:txBody>
      </p:sp>
    </p:spTree>
    <p:extLst>
      <p:ext uri="{BB962C8B-B14F-4D97-AF65-F5344CB8AC3E}">
        <p14:creationId xmlns:p14="http://schemas.microsoft.com/office/powerpoint/2010/main" val="2398185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Does it give the purpose of the business?</a:t>
            </a:r>
          </a:p>
          <a:p>
            <a:r>
              <a:rPr lang="en-GB" dirty="0" smtClean="0"/>
              <a:t>Would</a:t>
            </a:r>
            <a:r>
              <a:rPr lang="en-GB" baseline="0" dirty="0" smtClean="0"/>
              <a:t> it help with decision making?</a:t>
            </a:r>
          </a:p>
          <a:p>
            <a:r>
              <a:rPr lang="en-GB" baseline="0" dirty="0" smtClean="0"/>
              <a:t>Would it motivate employees?</a:t>
            </a:r>
          </a:p>
          <a:p>
            <a:r>
              <a:rPr lang="en-GB" baseline="0" dirty="0" smtClean="0"/>
              <a:t>Would it help to engage stakeholders?</a:t>
            </a:r>
          </a:p>
          <a:p>
            <a:r>
              <a:rPr lang="en-GB" baseline="0" dirty="0" smtClean="0"/>
              <a:t>If the answers are no, then the mission statements usefulness is limited.</a:t>
            </a:r>
          </a:p>
          <a:p>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21</a:t>
            </a:fld>
            <a:endParaRPr lang="en-GB"/>
          </a:p>
        </p:txBody>
      </p:sp>
    </p:spTree>
    <p:extLst>
      <p:ext uri="{BB962C8B-B14F-4D97-AF65-F5344CB8AC3E}">
        <p14:creationId xmlns:p14="http://schemas.microsoft.com/office/powerpoint/2010/main" val="911523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27/05/2024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587734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27/05/2024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66690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27/05/2024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9307408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5/27/2024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13016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5/27/2024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214634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5/27/2024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368379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5/27/2024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330646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5/27/2024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882741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5/27/2024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129926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5/27/2024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09945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5/27/2024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46709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27/05/2024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5845185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5/27/2024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8021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5/27/2024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16110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5/27/2024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73984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0C1EECA-D644-4F04-882C-CE601AE152BD}" type="datetimeFigureOut">
              <a:rPr lang="en-GB" smtClean="0"/>
              <a:t>27/05/2024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977863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0C1EECA-D644-4F04-882C-CE601AE152BD}" type="datetimeFigureOut">
              <a:rPr lang="en-GB" smtClean="0"/>
              <a:t>27/05/2024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288045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0C1EECA-D644-4F04-882C-CE601AE152BD}" type="datetimeFigureOut">
              <a:rPr lang="en-GB" smtClean="0"/>
              <a:t>27/05/2024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110658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0C1EECA-D644-4F04-882C-CE601AE152BD}" type="datetimeFigureOut">
              <a:rPr lang="en-GB" smtClean="0"/>
              <a:t>27/05/2024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665282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C1EECA-D644-4F04-882C-CE601AE152BD}" type="datetimeFigureOut">
              <a:rPr lang="en-GB" smtClean="0"/>
              <a:t>27/05/2024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19297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t>27/05/2024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488991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t>27/05/2024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572753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C1EECA-D644-4F04-882C-CE601AE152BD}" type="datetimeFigureOut">
              <a:rPr lang="en-GB" smtClean="0"/>
              <a:t>27/05/2024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1AFFD-E431-4945-8358-AC8F848F815E}" type="slidenum">
              <a:rPr lang="en-GB" smtClean="0"/>
              <a:t>‹#›</a:t>
            </a:fld>
            <a:endParaRPr lang="en-GB"/>
          </a:p>
        </p:txBody>
      </p:sp>
    </p:spTree>
    <p:extLst>
      <p:ext uri="{BB962C8B-B14F-4D97-AF65-F5344CB8AC3E}">
        <p14:creationId xmlns:p14="http://schemas.microsoft.com/office/powerpoint/2010/main" val="3656642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5/27/2024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467508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youtube.com/watch?v=_oI_B0OBgVw"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hyperlink" Target="https://www.ea.com/en-gb/games"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app=desktop&amp;v=Oe5gCbd8qTo"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774858" y="4012289"/>
            <a:ext cx="6642285" cy="1487713"/>
          </a:xfrm>
        </p:spPr>
        <p:txBody>
          <a:bodyPr>
            <a:noAutofit/>
          </a:bodyPr>
          <a:lstStyle/>
          <a:p>
            <a:r>
              <a:rPr lang="en-GB" sz="4000" b="1" dirty="0" smtClean="0">
                <a:solidFill>
                  <a:srgbClr val="0070C0"/>
                </a:solidFill>
              </a:rPr>
              <a:t>Edexcel International </a:t>
            </a:r>
          </a:p>
          <a:p>
            <a:r>
              <a:rPr lang="en-GB" sz="4000" b="1" dirty="0" smtClean="0">
                <a:solidFill>
                  <a:srgbClr val="0070C0"/>
                </a:solidFill>
              </a:rPr>
              <a:t>A Level Business</a:t>
            </a:r>
          </a:p>
          <a:p>
            <a:endParaRPr lang="en-GB" sz="1100" dirty="0" smtClean="0"/>
          </a:p>
          <a:p>
            <a:r>
              <a:rPr lang="en-GB" sz="2800" dirty="0" smtClean="0">
                <a:latin typeface="Arial Rounded MT Bold" panose="020F0704030504030204" pitchFamily="34" charset="0"/>
              </a:rPr>
              <a:t>331 Business objectives and strategy</a:t>
            </a:r>
          </a:p>
          <a:p>
            <a:r>
              <a:rPr lang="en-GB" sz="2800" dirty="0" smtClean="0">
                <a:latin typeface="Arial Rounded MT Bold" panose="020F0704030504030204" pitchFamily="34" charset="0"/>
              </a:rPr>
              <a:t>1 CORPORATE OBJECTIVES</a:t>
            </a:r>
            <a:endParaRPr lang="en-GB" sz="1100" dirty="0">
              <a:latin typeface="Arial Rounded MT Bold" panose="020F0704030504030204" pitchFamily="34" charset="0"/>
            </a:endParaRPr>
          </a:p>
        </p:txBody>
      </p:sp>
      <p:pic>
        <p:nvPicPr>
          <p:cNvPr id="2" name="Picture 1"/>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0" y="-85726"/>
            <a:ext cx="12192000" cy="3908425"/>
          </a:xfrm>
          <a:prstGeom prst="rect">
            <a:avLst/>
          </a:prstGeom>
        </p:spPr>
      </p:pic>
      <p:pic>
        <p:nvPicPr>
          <p:cNvPr id="4" name="Picture 3"/>
          <p:cNvPicPr>
            <a:picLocks noChangeAspect="1"/>
          </p:cNvPicPr>
          <p:nvPr/>
        </p:nvPicPr>
        <p:blipFill>
          <a:blip r:embed="rId3"/>
          <a:stretch>
            <a:fillRect/>
          </a:stretch>
        </p:blipFill>
        <p:spPr>
          <a:xfrm>
            <a:off x="-810024" y="-164977"/>
            <a:ext cx="14082981" cy="4017612"/>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246" y="4649596"/>
            <a:ext cx="1951324" cy="1381505"/>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58521" y="4330289"/>
            <a:ext cx="2764531" cy="1700812"/>
          </a:xfrm>
          <a:prstGeom prst="rect">
            <a:avLst/>
          </a:prstGeom>
        </p:spPr>
      </p:pic>
    </p:spTree>
    <p:extLst>
      <p:ext uri="{BB962C8B-B14F-4D97-AF65-F5344CB8AC3E}">
        <p14:creationId xmlns:p14="http://schemas.microsoft.com/office/powerpoint/2010/main" val="34172695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Mission statement - Amazon</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A mission statement is a document written by a business which should provide general aims for all the employees to work towards</a:t>
            </a:r>
          </a:p>
          <a:p>
            <a:r>
              <a:rPr lang="en-GB" dirty="0" smtClean="0"/>
              <a:t>Amazon says their mission unites Amazonians across teams and geographies as they are all striving to delight their customers and make their lives easier one innovative product, service, idea at a time</a:t>
            </a:r>
          </a:p>
        </p:txBody>
      </p:sp>
      <p:sp>
        <p:nvSpPr>
          <p:cNvPr id="4" name="Content Placeholder 3"/>
          <p:cNvSpPr>
            <a:spLocks noGrp="1"/>
          </p:cNvSpPr>
          <p:nvPr>
            <p:ph sz="half" idx="2"/>
          </p:nvPr>
        </p:nvSpPr>
        <p:spPr/>
        <p:txBody>
          <a:bodyPr>
            <a:normAutofit lnSpcReduction="10000"/>
          </a:bodyPr>
          <a:lstStyle/>
          <a:p>
            <a:pPr marL="0" indent="0">
              <a:buNone/>
            </a:pPr>
            <a:r>
              <a:rPr lang="en-GB" dirty="0"/>
              <a:t>"</a:t>
            </a:r>
            <a:r>
              <a:rPr lang="en-GB" i="1" dirty="0"/>
              <a:t>Our vision is to be earth's most customer-centric company; to build a place where people can come to find and discover anything they might want to buy online."</a:t>
            </a:r>
          </a:p>
        </p:txBody>
      </p:sp>
      <p:pic>
        <p:nvPicPr>
          <p:cNvPr id="5" name="Picture 4"/>
          <p:cNvPicPr>
            <a:picLocks noChangeAspect="1"/>
          </p:cNvPicPr>
          <p:nvPr/>
        </p:nvPicPr>
        <p:blipFill>
          <a:blip r:embed="rId3"/>
          <a:stretch>
            <a:fillRect/>
          </a:stretch>
        </p:blipFill>
        <p:spPr>
          <a:xfrm>
            <a:off x="6493397" y="4732272"/>
            <a:ext cx="5181138" cy="1898369"/>
          </a:xfrm>
          <a:prstGeom prst="rect">
            <a:avLst/>
          </a:prstGeom>
        </p:spPr>
      </p:pic>
    </p:spTree>
    <p:extLst>
      <p:ext uri="{BB962C8B-B14F-4D97-AF65-F5344CB8AC3E}">
        <p14:creationId xmlns:p14="http://schemas.microsoft.com/office/powerpoint/2010/main" val="1196885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9351"/>
            <a:ext cx="10515600" cy="1325563"/>
          </a:xfrm>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Mission statement – Coca </a:t>
            </a:r>
            <a:r>
              <a:rPr lang="en-GB" dirty="0"/>
              <a:t>C</a:t>
            </a:r>
            <a:r>
              <a:rPr lang="en-GB" dirty="0" smtClean="0"/>
              <a:t>ola</a:t>
            </a:r>
            <a:endParaRPr lang="en-GB" dirty="0"/>
          </a:p>
        </p:txBody>
      </p:sp>
      <p:sp>
        <p:nvSpPr>
          <p:cNvPr id="4" name="Content Placeholder 3"/>
          <p:cNvSpPr>
            <a:spLocks noGrp="1"/>
          </p:cNvSpPr>
          <p:nvPr>
            <p:ph sz="half" idx="2"/>
          </p:nvPr>
        </p:nvSpPr>
        <p:spPr>
          <a:xfrm>
            <a:off x="838200" y="1791758"/>
            <a:ext cx="5181600" cy="4351338"/>
          </a:xfrm>
        </p:spPr>
        <p:style>
          <a:lnRef idx="2">
            <a:schemeClr val="dk1"/>
          </a:lnRef>
          <a:fillRef idx="1">
            <a:schemeClr val="lt1"/>
          </a:fillRef>
          <a:effectRef idx="0">
            <a:schemeClr val="dk1"/>
          </a:effectRef>
          <a:fontRef idx="minor">
            <a:schemeClr val="dk1"/>
          </a:fontRef>
        </p:style>
        <p:txBody>
          <a:bodyPr>
            <a:normAutofit fontScale="92500" lnSpcReduction="10000"/>
          </a:bodyPr>
          <a:lstStyle/>
          <a:p>
            <a:pPr marL="0" indent="0">
              <a:buNone/>
            </a:pPr>
            <a:r>
              <a:rPr lang="en-GB" b="1" dirty="0"/>
              <a:t>The Coca Cola Company </a:t>
            </a:r>
            <a:r>
              <a:rPr lang="en-GB" b="1" dirty="0" smtClean="0"/>
              <a:t>mission statement</a:t>
            </a:r>
            <a:endParaRPr lang="en-GB" b="1" dirty="0"/>
          </a:p>
          <a:p>
            <a:pPr marL="285750" indent="-285750"/>
            <a:r>
              <a:rPr lang="en-GB" dirty="0" smtClean="0"/>
              <a:t>“To </a:t>
            </a:r>
            <a:r>
              <a:rPr lang="en-GB" dirty="0"/>
              <a:t>refresh the world in mind, body and </a:t>
            </a:r>
            <a:r>
              <a:rPr lang="en-GB" dirty="0" smtClean="0"/>
              <a:t>spirit. To </a:t>
            </a:r>
            <a:r>
              <a:rPr lang="en-GB" dirty="0"/>
              <a:t>inspire moments of optimism and happiness through our brands and </a:t>
            </a:r>
            <a:r>
              <a:rPr lang="en-GB" dirty="0" smtClean="0"/>
              <a:t>actions”</a:t>
            </a:r>
          </a:p>
          <a:p>
            <a:pPr marL="285750" indent="-285750"/>
            <a:r>
              <a:rPr lang="en-GB" dirty="0" smtClean="0">
                <a:hlinkClick r:id="rId2"/>
              </a:rPr>
              <a:t>Video link</a:t>
            </a:r>
            <a:endParaRPr lang="en-GB" dirty="0" smtClean="0"/>
          </a:p>
          <a:p>
            <a:r>
              <a:rPr lang="en-GB" dirty="0" smtClean="0"/>
              <a:t>This mission statement shows that Coca-Cola has a customer-centric focus as it’s all about the customer experience </a:t>
            </a:r>
            <a:endParaRPr lang="en-GB" dirty="0"/>
          </a:p>
        </p:txBody>
      </p:sp>
      <p:pic>
        <p:nvPicPr>
          <p:cNvPr id="7" name="Content Placeholder 6"/>
          <p:cNvPicPr>
            <a:picLocks noGrp="1" noChangeAspect="1"/>
          </p:cNvPicPr>
          <p:nvPr>
            <p:ph sz="half" idx="1"/>
          </p:nvPr>
        </p:nvPicPr>
        <p:blipFill>
          <a:blip r:embed="rId3"/>
          <a:stretch>
            <a:fillRect/>
          </a:stretch>
        </p:blipFill>
        <p:spPr>
          <a:xfrm>
            <a:off x="6096000" y="2046612"/>
            <a:ext cx="5181600" cy="28482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6157159" y="5188989"/>
            <a:ext cx="5196641" cy="954107"/>
          </a:xfrm>
          <a:prstGeom prst="rect">
            <a:avLst/>
          </a:prstGeom>
        </p:spPr>
        <p:txBody>
          <a:bodyPr wrap="square">
            <a:spAutoFit/>
          </a:bodyPr>
          <a:lstStyle/>
          <a:p>
            <a:pPr algn="ctr"/>
            <a:r>
              <a:rPr lang="en-GB" sz="2800" b="1" dirty="0">
                <a:solidFill>
                  <a:srgbClr val="FF0000"/>
                </a:solidFill>
              </a:rPr>
              <a:t>Do you think this advert inspires optimism?</a:t>
            </a:r>
          </a:p>
        </p:txBody>
      </p:sp>
    </p:spTree>
    <p:extLst>
      <p:ext uri="{BB962C8B-B14F-4D97-AF65-F5344CB8AC3E}">
        <p14:creationId xmlns:p14="http://schemas.microsoft.com/office/powerpoint/2010/main" val="509771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9961" y="35758"/>
            <a:ext cx="10515600" cy="1057115"/>
          </a:xfrm>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Mission statement - Google</a:t>
            </a:r>
            <a:endParaRPr lang="en-GB" dirty="0"/>
          </a:p>
        </p:txBody>
      </p:sp>
      <p:sp>
        <p:nvSpPr>
          <p:cNvPr id="4" name="Content Placeholder 3"/>
          <p:cNvSpPr>
            <a:spLocks noGrp="1"/>
          </p:cNvSpPr>
          <p:nvPr>
            <p:ph sz="half" idx="2"/>
          </p:nvPr>
        </p:nvSpPr>
        <p:spPr>
          <a:xfrm>
            <a:off x="1145894" y="4097438"/>
            <a:ext cx="10103734" cy="2611960"/>
          </a:xfrm>
        </p:spPr>
        <p:style>
          <a:lnRef idx="2">
            <a:schemeClr val="accent5"/>
          </a:lnRef>
          <a:fillRef idx="1">
            <a:schemeClr val="lt1"/>
          </a:fillRef>
          <a:effectRef idx="0">
            <a:schemeClr val="accent5"/>
          </a:effectRef>
          <a:fontRef idx="minor">
            <a:schemeClr val="dk1"/>
          </a:fontRef>
        </p:style>
        <p:txBody>
          <a:bodyPr>
            <a:normAutofit fontScale="92500" lnSpcReduction="10000"/>
          </a:bodyPr>
          <a:lstStyle/>
          <a:p>
            <a:r>
              <a:rPr lang="en-GB" dirty="0" smtClean="0"/>
              <a:t>Google’s mission statement is “To </a:t>
            </a:r>
            <a:r>
              <a:rPr lang="en-GB" dirty="0"/>
              <a:t>organize the world’s information and make it universally accessible </a:t>
            </a:r>
            <a:r>
              <a:rPr lang="en-GB" dirty="0" smtClean="0"/>
              <a:t>and useful”</a:t>
            </a:r>
          </a:p>
          <a:p>
            <a:r>
              <a:rPr lang="en-GB" dirty="0" smtClean="0"/>
              <a:t>Google </a:t>
            </a:r>
            <a:r>
              <a:rPr lang="en-GB" dirty="0"/>
              <a:t>Inc. is a multinational corporation that provides Internet-related products and services, including internet search, cloud computing, software and advertising technologies. </a:t>
            </a:r>
            <a:endParaRPr lang="en-GB" dirty="0" smtClean="0"/>
          </a:p>
          <a:p>
            <a:r>
              <a:rPr lang="en-GB" b="1" dirty="0" smtClean="0">
                <a:solidFill>
                  <a:srgbClr val="FF0000"/>
                </a:solidFill>
              </a:rPr>
              <a:t>Do you think this mission statement is right for Google? Explain your answer</a:t>
            </a:r>
          </a:p>
        </p:txBody>
      </p:sp>
      <p:pic>
        <p:nvPicPr>
          <p:cNvPr id="1026" name="Picture 2" descr="Google product logo. Set of Google products. Google Chrome, Translate,  Gmail, Maps, Drive. Vector illustration Stock Vector | Adobe Stock"/>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886674" y="1092873"/>
            <a:ext cx="8446552" cy="2922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5419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55455"/>
            <a:ext cx="5181600" cy="1325563"/>
          </a:xfrm>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Mission statement - Disney</a:t>
            </a:r>
            <a:endParaRPr lang="en-GB" dirty="0"/>
          </a:p>
        </p:txBody>
      </p:sp>
      <p:sp>
        <p:nvSpPr>
          <p:cNvPr id="3" name="Content Placeholder 2"/>
          <p:cNvSpPr>
            <a:spLocks noGrp="1"/>
          </p:cNvSpPr>
          <p:nvPr>
            <p:ph sz="half" idx="1"/>
          </p:nvPr>
        </p:nvSpPr>
        <p:spPr>
          <a:xfrm>
            <a:off x="533400" y="2335420"/>
            <a:ext cx="5181600" cy="4351338"/>
          </a:xfrm>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A mission statement sets out the purpose and primary objectives of a business in the present. </a:t>
            </a:r>
          </a:p>
          <a:p>
            <a:r>
              <a:rPr lang="en-GB" dirty="0"/>
              <a:t>A mission statement should be memorable</a:t>
            </a:r>
          </a:p>
          <a:p>
            <a:r>
              <a:rPr lang="en-GB" dirty="0"/>
              <a:t>A mission statement should be inspiring</a:t>
            </a:r>
          </a:p>
          <a:p>
            <a:r>
              <a:rPr lang="en-GB" dirty="0"/>
              <a:t>A corporate vision looks towards the future  and where the business would like to be</a:t>
            </a:r>
          </a:p>
          <a:p>
            <a:endParaRPr lang="en-GB" dirty="0"/>
          </a:p>
        </p:txBody>
      </p:sp>
      <p:sp>
        <p:nvSpPr>
          <p:cNvPr id="4" name="Content Placeholder 3"/>
          <p:cNvSpPr>
            <a:spLocks noGrp="1"/>
          </p:cNvSpPr>
          <p:nvPr>
            <p:ph sz="half" idx="2"/>
          </p:nvPr>
        </p:nvSpPr>
        <p:spPr>
          <a:xfrm>
            <a:off x="6099858" y="182355"/>
            <a:ext cx="5717768" cy="4351338"/>
          </a:xfrm>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"To </a:t>
            </a:r>
            <a:r>
              <a:rPr lang="en-GB" dirty="0"/>
              <a:t>entertain, inform, and inspire people around the globe through the power of unparalleled storytelling, reflecting the iconic brands, creative minds, and innovative technologies that make ours the world’s premier entertainment </a:t>
            </a:r>
            <a:r>
              <a:rPr lang="en-GB" dirty="0" smtClean="0"/>
              <a:t>company.”</a:t>
            </a:r>
          </a:p>
          <a:p>
            <a:r>
              <a:rPr lang="en-GB" b="1" dirty="0" smtClean="0">
                <a:solidFill>
                  <a:srgbClr val="FF0000"/>
                </a:solidFill>
              </a:rPr>
              <a:t>Does this fulfil the criteria for a mission statement? Explain your answer</a:t>
            </a:r>
            <a:endParaRPr lang="en-GB" b="1" dirty="0">
              <a:solidFill>
                <a:srgbClr val="FF0000"/>
              </a:solidFill>
            </a:endParaRPr>
          </a:p>
        </p:txBody>
      </p:sp>
      <p:pic>
        <p:nvPicPr>
          <p:cNvPr id="5" name="Picture 4"/>
          <p:cNvPicPr>
            <a:picLocks noChangeAspect="1"/>
          </p:cNvPicPr>
          <p:nvPr/>
        </p:nvPicPr>
        <p:blipFill>
          <a:blip r:embed="rId2"/>
          <a:stretch>
            <a:fillRect/>
          </a:stretch>
        </p:blipFill>
        <p:spPr>
          <a:xfrm>
            <a:off x="6099858" y="4533693"/>
            <a:ext cx="5717768" cy="2224916"/>
          </a:xfrm>
          <a:prstGeom prst="rect">
            <a:avLst/>
          </a:prstGeom>
        </p:spPr>
      </p:pic>
      <p:pic>
        <p:nvPicPr>
          <p:cNvPr id="6" name="Picture 5"/>
          <p:cNvPicPr>
            <a:picLocks noChangeAspect="1"/>
          </p:cNvPicPr>
          <p:nvPr/>
        </p:nvPicPr>
        <p:blipFill>
          <a:blip r:embed="rId3"/>
          <a:stretch>
            <a:fillRect/>
          </a:stretch>
        </p:blipFill>
        <p:spPr>
          <a:xfrm>
            <a:off x="1954489" y="-5079"/>
            <a:ext cx="2007912" cy="860534"/>
          </a:xfrm>
          <a:prstGeom prst="rect">
            <a:avLst/>
          </a:prstGeom>
        </p:spPr>
      </p:pic>
    </p:spTree>
    <p:extLst>
      <p:ext uri="{BB962C8B-B14F-4D97-AF65-F5344CB8AC3E}">
        <p14:creationId xmlns:p14="http://schemas.microsoft.com/office/powerpoint/2010/main" val="289058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Corporate objectives</a:t>
            </a:r>
            <a:endParaRPr lang="en-GB" dirty="0"/>
          </a:p>
        </p:txBody>
      </p:sp>
      <p:sp>
        <p:nvSpPr>
          <p:cNvPr id="3" name="Content Placeholder 2"/>
          <p:cNvSpPr>
            <a:spLocks noGrp="1"/>
          </p:cNvSpPr>
          <p:nvPr>
            <p:ph idx="1"/>
          </p:nvPr>
        </p:nvSpPr>
        <p:spPr>
          <a:xfrm>
            <a:off x="838200" y="1825625"/>
            <a:ext cx="7417904" cy="4351338"/>
          </a:xfrm>
        </p:spPr>
        <p:style>
          <a:lnRef idx="2">
            <a:schemeClr val="accent5"/>
          </a:lnRef>
          <a:fillRef idx="1">
            <a:schemeClr val="lt1"/>
          </a:fillRef>
          <a:effectRef idx="0">
            <a:schemeClr val="accent5"/>
          </a:effectRef>
          <a:fontRef idx="minor">
            <a:schemeClr val="dk1"/>
          </a:fontRef>
        </p:style>
        <p:txBody>
          <a:bodyPr>
            <a:normAutofit/>
          </a:bodyPr>
          <a:lstStyle/>
          <a:p>
            <a:r>
              <a:rPr lang="en-GB" dirty="0" smtClean="0"/>
              <a:t>Corporate objectives should flow from the mission statement and corporate vision</a:t>
            </a:r>
          </a:p>
          <a:p>
            <a:r>
              <a:rPr lang="en-GB" dirty="0" smtClean="0"/>
              <a:t>Usually set by senior management for the whole company</a:t>
            </a:r>
          </a:p>
          <a:p>
            <a:r>
              <a:rPr lang="en-GB" dirty="0" smtClean="0"/>
              <a:t>Aimed at satisfying the shareholders so may be related to profit or dividends:</a:t>
            </a:r>
          </a:p>
          <a:p>
            <a:pPr lvl="1"/>
            <a:r>
              <a:rPr lang="en-GB" dirty="0" smtClean="0"/>
              <a:t>Increase operating profit 4% over the next 24 months</a:t>
            </a:r>
          </a:p>
          <a:p>
            <a:pPr lvl="1"/>
            <a:r>
              <a:rPr lang="en-GB" dirty="0" smtClean="0"/>
              <a:t>Increase dividends by 2% over the next three years</a:t>
            </a:r>
          </a:p>
          <a:p>
            <a:r>
              <a:rPr lang="en-GB" dirty="0" smtClean="0"/>
              <a:t>Objectives need to be SMART (see next slide)</a:t>
            </a:r>
          </a:p>
          <a:p>
            <a:endParaRPr lang="en-GB" dirty="0"/>
          </a:p>
        </p:txBody>
      </p:sp>
      <p:pic>
        <p:nvPicPr>
          <p:cNvPr id="6" name="Picture 5"/>
          <p:cNvPicPr>
            <a:picLocks noChangeAspect="1"/>
          </p:cNvPicPr>
          <p:nvPr/>
        </p:nvPicPr>
        <p:blipFill>
          <a:blip r:embed="rId2"/>
          <a:stretch>
            <a:fillRect/>
          </a:stretch>
        </p:blipFill>
        <p:spPr>
          <a:xfrm>
            <a:off x="8709340" y="3252903"/>
            <a:ext cx="3075570" cy="2599967"/>
          </a:xfrm>
          <a:prstGeom prst="rect">
            <a:avLst/>
          </a:prstGeom>
        </p:spPr>
      </p:pic>
      <p:pic>
        <p:nvPicPr>
          <p:cNvPr id="7" name="Picture 6"/>
          <p:cNvPicPr>
            <a:picLocks noChangeAspect="1"/>
          </p:cNvPicPr>
          <p:nvPr/>
        </p:nvPicPr>
        <p:blipFill>
          <a:blip r:embed="rId3"/>
          <a:stretch>
            <a:fillRect/>
          </a:stretch>
        </p:blipFill>
        <p:spPr>
          <a:xfrm>
            <a:off x="8950652" y="0"/>
            <a:ext cx="2834258" cy="2440932"/>
          </a:xfrm>
          <a:prstGeom prst="rect">
            <a:avLst/>
          </a:prstGeom>
        </p:spPr>
      </p:pic>
    </p:spTree>
    <p:extLst>
      <p:ext uri="{BB962C8B-B14F-4D97-AF65-F5344CB8AC3E}">
        <p14:creationId xmlns:p14="http://schemas.microsoft.com/office/powerpoint/2010/main" val="3452852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Corporate objectives are SMART objectives</a:t>
            </a:r>
            <a:endParaRPr lang="en-GB" dirty="0"/>
          </a:p>
        </p:txBody>
      </p:sp>
      <p:sp>
        <p:nvSpPr>
          <p:cNvPr id="3" name="Content Placeholder 2"/>
          <p:cNvSpPr>
            <a:spLocks noGrp="1"/>
          </p:cNvSpPr>
          <p:nvPr>
            <p:ph idx="1"/>
          </p:nvPr>
        </p:nvSpPr>
        <p:spPr>
          <a:xfrm>
            <a:off x="838200" y="1825625"/>
            <a:ext cx="10515600" cy="3626908"/>
          </a:xfrm>
        </p:spPr>
        <p:style>
          <a:lnRef idx="2">
            <a:schemeClr val="accent6"/>
          </a:lnRef>
          <a:fillRef idx="1">
            <a:schemeClr val="lt1"/>
          </a:fillRef>
          <a:effectRef idx="0">
            <a:schemeClr val="accent6"/>
          </a:effectRef>
          <a:fontRef idx="minor">
            <a:schemeClr val="dk1"/>
          </a:fontRef>
        </p:style>
        <p:txBody>
          <a:bodyPr>
            <a:normAutofit/>
          </a:bodyPr>
          <a:lstStyle/>
          <a:p>
            <a:r>
              <a:rPr lang="en-GB" b="1" dirty="0" smtClean="0">
                <a:solidFill>
                  <a:srgbClr val="FF0000"/>
                </a:solidFill>
              </a:rPr>
              <a:t>Specific</a:t>
            </a:r>
            <a:r>
              <a:rPr lang="en-GB" dirty="0" smtClean="0"/>
              <a:t>;  </a:t>
            </a:r>
            <a:r>
              <a:rPr lang="en-GB" dirty="0"/>
              <a:t>This means there must be a clear definition, often including a </a:t>
            </a:r>
            <a:r>
              <a:rPr lang="en-GB" dirty="0" smtClean="0"/>
              <a:t>number</a:t>
            </a:r>
            <a:endParaRPr lang="en-GB" dirty="0"/>
          </a:p>
          <a:p>
            <a:r>
              <a:rPr lang="en-GB" b="1" dirty="0" smtClean="0">
                <a:solidFill>
                  <a:srgbClr val="00B0F0"/>
                </a:solidFill>
              </a:rPr>
              <a:t>Measurable</a:t>
            </a:r>
            <a:r>
              <a:rPr lang="en-GB" dirty="0" smtClean="0"/>
              <a:t>;  </a:t>
            </a:r>
            <a:r>
              <a:rPr lang="en-GB" dirty="0"/>
              <a:t>This means the achievement can be checked</a:t>
            </a:r>
          </a:p>
          <a:p>
            <a:r>
              <a:rPr lang="en-GB" b="1" dirty="0" smtClean="0">
                <a:solidFill>
                  <a:srgbClr val="00B050"/>
                </a:solidFill>
              </a:rPr>
              <a:t>Achievable</a:t>
            </a:r>
            <a:r>
              <a:rPr lang="en-GB" dirty="0" smtClean="0"/>
              <a:t>;  </a:t>
            </a:r>
            <a:r>
              <a:rPr lang="en-GB" dirty="0"/>
              <a:t>This means </a:t>
            </a:r>
            <a:r>
              <a:rPr lang="en-GB" dirty="0" smtClean="0"/>
              <a:t>the business </a:t>
            </a:r>
            <a:r>
              <a:rPr lang="en-GB" dirty="0"/>
              <a:t>can achieve </a:t>
            </a:r>
            <a:r>
              <a:rPr lang="en-GB" dirty="0" smtClean="0"/>
              <a:t>the </a:t>
            </a:r>
            <a:r>
              <a:rPr lang="en-GB" dirty="0"/>
              <a:t>target </a:t>
            </a:r>
            <a:r>
              <a:rPr lang="en-GB" altLang="en-US" sz="3600" b="1" dirty="0" smtClean="0">
                <a:solidFill>
                  <a:srgbClr val="FFC000"/>
                </a:solidFill>
              </a:rPr>
              <a:t>R</a:t>
            </a:r>
            <a:r>
              <a:rPr lang="en-GB" altLang="en-US" b="1" dirty="0" smtClean="0">
                <a:solidFill>
                  <a:srgbClr val="FFC000"/>
                </a:solidFill>
              </a:rPr>
              <a:t>ealistic</a:t>
            </a:r>
            <a:r>
              <a:rPr lang="en-GB" altLang="en-US" dirty="0" smtClean="0"/>
              <a:t>; </a:t>
            </a:r>
            <a:r>
              <a:rPr lang="en-GB" altLang="en-US" dirty="0"/>
              <a:t>This means that the target should sensible so that </a:t>
            </a:r>
            <a:r>
              <a:rPr lang="en-GB" altLang="en-US" dirty="0" smtClean="0"/>
              <a:t>business </a:t>
            </a:r>
            <a:r>
              <a:rPr lang="en-GB" altLang="en-US" dirty="0"/>
              <a:t>can  achieve it	</a:t>
            </a:r>
          </a:p>
          <a:p>
            <a:r>
              <a:rPr lang="en-GB" altLang="en-US" sz="3600" b="1" dirty="0">
                <a:solidFill>
                  <a:srgbClr val="7030A0"/>
                </a:solidFill>
              </a:rPr>
              <a:t>T</a:t>
            </a:r>
            <a:r>
              <a:rPr lang="en-GB" altLang="en-US" b="1" dirty="0" smtClean="0">
                <a:solidFill>
                  <a:srgbClr val="7030A0"/>
                </a:solidFill>
              </a:rPr>
              <a:t>ime-related</a:t>
            </a:r>
            <a:r>
              <a:rPr lang="en-GB" altLang="en-US" sz="3600" dirty="0"/>
              <a:t>;</a:t>
            </a:r>
            <a:r>
              <a:rPr lang="en-GB" altLang="en-US" dirty="0" smtClean="0"/>
              <a:t>  </a:t>
            </a:r>
            <a:r>
              <a:rPr lang="en-GB" altLang="en-US" dirty="0"/>
              <a:t>T</a:t>
            </a:r>
            <a:r>
              <a:rPr lang="en-GB" altLang="en-US" dirty="0" smtClean="0"/>
              <a:t>his </a:t>
            </a:r>
            <a:r>
              <a:rPr lang="en-GB" altLang="en-US" dirty="0"/>
              <a:t>means setting a date for achievement or review </a:t>
            </a:r>
          </a:p>
          <a:p>
            <a:pPr marL="0" indent="0">
              <a:buNone/>
            </a:pPr>
            <a:endParaRPr lang="en-GB" dirty="0"/>
          </a:p>
          <a:p>
            <a:pPr marL="0" indent="0">
              <a:buNone/>
            </a:pPr>
            <a:endParaRPr lang="en-GB" dirty="0"/>
          </a:p>
        </p:txBody>
      </p:sp>
      <p:sp>
        <p:nvSpPr>
          <p:cNvPr id="4" name="TextBox 3"/>
          <p:cNvSpPr txBox="1"/>
          <p:nvPr/>
        </p:nvSpPr>
        <p:spPr>
          <a:xfrm>
            <a:off x="838200" y="5587470"/>
            <a:ext cx="10608733" cy="123110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en-US" sz="2800" b="1" dirty="0">
                <a:solidFill>
                  <a:srgbClr val="FF0000"/>
                </a:solidFill>
                <a:latin typeface="Arial Rounded MT Bold" panose="020F0704030504030204" pitchFamily="34" charset="0"/>
              </a:rPr>
              <a:t>Example: To achieve a 30% share of the total sales in the children’s clothing market within five years</a:t>
            </a:r>
            <a:endParaRPr lang="en-GB" sz="2800" b="1" dirty="0">
              <a:solidFill>
                <a:srgbClr val="FF0000"/>
              </a:solidFill>
              <a:latin typeface="Arial Rounded MT Bold" panose="020F0704030504030204" pitchFamily="34" charset="0"/>
            </a:endParaRPr>
          </a:p>
          <a:p>
            <a:endParaRPr lang="en-GB" dirty="0"/>
          </a:p>
        </p:txBody>
      </p:sp>
    </p:spTree>
    <p:extLst>
      <p:ext uri="{BB962C8B-B14F-4D97-AF65-F5344CB8AC3E}">
        <p14:creationId xmlns:p14="http://schemas.microsoft.com/office/powerpoint/2010/main" val="10863450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a:t>In most businesses they divide up the work into departments or </a:t>
            </a:r>
            <a:r>
              <a:rPr lang="en-GB" dirty="0" smtClean="0"/>
              <a:t>functions e.g. </a:t>
            </a:r>
            <a:r>
              <a:rPr lang="en-GB" dirty="0"/>
              <a:t>sales, marketing, human resources, operations and finance</a:t>
            </a:r>
          </a:p>
          <a:p>
            <a:r>
              <a:rPr lang="en-GB" dirty="0"/>
              <a:t>Each department will set their own objectives which should flow </a:t>
            </a:r>
            <a:r>
              <a:rPr lang="en-GB" dirty="0" smtClean="0"/>
              <a:t>down from </a:t>
            </a:r>
            <a:r>
              <a:rPr lang="en-GB" dirty="0"/>
              <a:t>the corporate objectives</a:t>
            </a:r>
          </a:p>
          <a:p>
            <a:r>
              <a:rPr lang="en-GB" dirty="0"/>
              <a:t>For </a:t>
            </a:r>
            <a:r>
              <a:rPr lang="en-GB" dirty="0" smtClean="0"/>
              <a:t>example, </a:t>
            </a:r>
            <a:r>
              <a:rPr lang="en-GB" dirty="0"/>
              <a:t>the marketing department may aim to increase sales 3% each </a:t>
            </a:r>
            <a:r>
              <a:rPr lang="en-GB" dirty="0" smtClean="0"/>
              <a:t>quarter, this may be set as a target to help meet the corporate objective of increased market share</a:t>
            </a:r>
            <a:endParaRPr lang="en-GB" dirty="0"/>
          </a:p>
          <a:p>
            <a:endParaRPr lang="en-GB" dirty="0"/>
          </a:p>
        </p:txBody>
      </p:sp>
      <p:sp>
        <p:nvSpPr>
          <p:cNvPr id="6" name="Title 5"/>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Department objectives</a:t>
            </a:r>
            <a:endParaRPr lang="en-GB" dirty="0"/>
          </a:p>
        </p:txBody>
      </p:sp>
      <p:pic>
        <p:nvPicPr>
          <p:cNvPr id="8" name="Picture 7"/>
          <p:cNvPicPr>
            <a:picLocks noChangeAspect="1"/>
          </p:cNvPicPr>
          <p:nvPr/>
        </p:nvPicPr>
        <p:blipFill>
          <a:blip r:embed="rId3"/>
          <a:stretch>
            <a:fillRect/>
          </a:stretch>
        </p:blipFill>
        <p:spPr>
          <a:xfrm>
            <a:off x="9468694" y="0"/>
            <a:ext cx="2457943" cy="2116841"/>
          </a:xfrm>
          <a:prstGeom prst="rect">
            <a:avLst/>
          </a:prstGeom>
        </p:spPr>
      </p:pic>
      <p:pic>
        <p:nvPicPr>
          <p:cNvPr id="2050" name="Picture 2" descr="Google Makes Presenting During Meets Even Easier - UC Today"/>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172200" y="2581716"/>
            <a:ext cx="5181600"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172200" y="5463379"/>
            <a:ext cx="5434161" cy="1200329"/>
          </a:xfrm>
          <a:prstGeom prst="rect">
            <a:avLst/>
          </a:prstGeom>
          <a:noFill/>
        </p:spPr>
        <p:txBody>
          <a:bodyPr wrap="square" rtlCol="0">
            <a:spAutoFit/>
          </a:bodyPr>
          <a:lstStyle/>
          <a:p>
            <a:r>
              <a:rPr lang="en-GB" sz="2400" b="1" dirty="0" smtClean="0">
                <a:solidFill>
                  <a:srgbClr val="FF0000"/>
                </a:solidFill>
              </a:rPr>
              <a:t>What links department objectives and mission statements?  Suggested answers in the slide notes</a:t>
            </a:r>
            <a:endParaRPr lang="en-GB" sz="2400" b="1" dirty="0">
              <a:solidFill>
                <a:srgbClr val="FF0000"/>
              </a:solidFill>
            </a:endParaRPr>
          </a:p>
        </p:txBody>
      </p:sp>
    </p:spTree>
    <p:extLst>
      <p:ext uri="{BB962C8B-B14F-4D97-AF65-F5344CB8AC3E}">
        <p14:creationId xmlns:p14="http://schemas.microsoft.com/office/powerpoint/2010/main" val="17589720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style>
          <a:lnRef idx="2">
            <a:schemeClr val="dk1"/>
          </a:lnRef>
          <a:fillRef idx="1">
            <a:schemeClr val="lt1"/>
          </a:fillRef>
          <a:effectRef idx="0">
            <a:schemeClr val="dk1"/>
          </a:effectRef>
          <a:fontRef idx="minor">
            <a:schemeClr val="dk1"/>
          </a:fontRef>
        </p:style>
        <p:txBody>
          <a:bodyPr>
            <a:normAutofit lnSpcReduction="10000"/>
          </a:bodyPr>
          <a:lstStyle/>
          <a:p>
            <a:pPr lvl="0"/>
            <a:r>
              <a:rPr lang="en-GB" sz="5400" b="1" dirty="0">
                <a:solidFill>
                  <a:schemeClr val="tx1"/>
                </a:solidFill>
              </a:rPr>
              <a:t>Critical appraisal of mission statements/corporate aims</a:t>
            </a:r>
          </a:p>
        </p:txBody>
      </p:sp>
      <p:pic>
        <p:nvPicPr>
          <p:cNvPr id="4" name="Picture 3" descr="Banner, Header, Businessmen, Talk, Negotiation, Man"/>
          <p:cNvPicPr>
            <a:picLocks noChangeAspect="1" noChangeArrowheads="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4952" y="0"/>
            <a:ext cx="12236952" cy="3834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8675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2534" y="365125"/>
            <a:ext cx="11087982" cy="1325563"/>
          </a:xfrm>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What is the purpose of a mission statement?</a:t>
            </a:r>
            <a:endParaRPr lang="en-GB" dirty="0"/>
          </a:p>
        </p:txBody>
      </p:sp>
      <p:sp>
        <p:nvSpPr>
          <p:cNvPr id="6" name="Content Placeholder 5"/>
          <p:cNvSpPr>
            <a:spLocks noGrp="1"/>
          </p:cNvSpPr>
          <p:nvPr>
            <p:ph sz="half" idx="1"/>
          </p:nvPr>
        </p:nvSpPr>
        <p:spPr>
          <a:xfrm>
            <a:off x="502534" y="1906648"/>
            <a:ext cx="3421284" cy="4351338"/>
          </a:xfrm>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A mission statement is short, and to the point, but what is the </a:t>
            </a:r>
            <a:r>
              <a:rPr lang="en-GB" u="sng" dirty="0" smtClean="0"/>
              <a:t>purpose</a:t>
            </a:r>
            <a:r>
              <a:rPr lang="en-GB" dirty="0" smtClean="0"/>
              <a:t> of a mission statement?</a:t>
            </a:r>
          </a:p>
          <a:p>
            <a:r>
              <a:rPr lang="en-GB" b="1" dirty="0" smtClean="0">
                <a:solidFill>
                  <a:srgbClr val="FF0000"/>
                </a:solidFill>
              </a:rPr>
              <a:t>A) to customers</a:t>
            </a:r>
          </a:p>
          <a:p>
            <a:r>
              <a:rPr lang="en-GB" b="1" dirty="0" smtClean="0">
                <a:solidFill>
                  <a:srgbClr val="FF0000"/>
                </a:solidFill>
              </a:rPr>
              <a:t>B) to businesses</a:t>
            </a:r>
          </a:p>
          <a:p>
            <a:r>
              <a:rPr lang="en-GB" b="1" dirty="0" smtClean="0">
                <a:solidFill>
                  <a:srgbClr val="FF0000"/>
                </a:solidFill>
              </a:rPr>
              <a:t>C) </a:t>
            </a:r>
            <a:r>
              <a:rPr lang="en-GB" b="1" smtClean="0">
                <a:solidFill>
                  <a:srgbClr val="FF0000"/>
                </a:solidFill>
              </a:rPr>
              <a:t>to stakeholders</a:t>
            </a:r>
            <a:endParaRPr lang="en-GB" b="1" dirty="0">
              <a:solidFill>
                <a:srgbClr val="FF0000"/>
              </a:solidFill>
            </a:endParaRPr>
          </a:p>
          <a:p>
            <a:r>
              <a:rPr lang="en-GB" b="1" dirty="0" smtClean="0">
                <a:solidFill>
                  <a:srgbClr val="FF0000"/>
                </a:solidFill>
              </a:rPr>
              <a:t>Suggested answers in slide notes</a:t>
            </a:r>
            <a:endParaRPr lang="en-GB" b="1" dirty="0">
              <a:solidFill>
                <a:srgbClr val="FF0000"/>
              </a:solidFill>
            </a:endParaRPr>
          </a:p>
        </p:txBody>
      </p:sp>
      <p:pic>
        <p:nvPicPr>
          <p:cNvPr id="8" name="Content Placeholder 7"/>
          <p:cNvPicPr>
            <a:picLocks noGrp="1" noChangeAspect="1"/>
          </p:cNvPicPr>
          <p:nvPr>
            <p:ph sz="half" idx="2"/>
          </p:nvPr>
        </p:nvPicPr>
        <p:blipFill>
          <a:blip r:embed="rId3"/>
          <a:stretch>
            <a:fillRect/>
          </a:stretch>
        </p:blipFill>
        <p:spPr>
          <a:xfrm>
            <a:off x="7417043" y="1906648"/>
            <a:ext cx="4173473"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6" name="Picture 2" descr="Image resul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9049" y="2261318"/>
            <a:ext cx="1852501" cy="125136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5"/>
          <a:stretch>
            <a:fillRect/>
          </a:stretch>
        </p:blipFill>
        <p:spPr>
          <a:xfrm>
            <a:off x="4130350" y="1906648"/>
            <a:ext cx="3080161"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18844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Who is the intended audience for a mission statement?</a:t>
            </a:r>
            <a:endParaRPr lang="en-GB" dirty="0"/>
          </a:p>
        </p:txBody>
      </p:sp>
      <p:sp>
        <p:nvSpPr>
          <p:cNvPr id="4" name="Content Placeholder 3"/>
          <p:cNvSpPr>
            <a:spLocks noGrp="1"/>
          </p:cNvSpPr>
          <p:nvPr>
            <p:ph sz="half" idx="1"/>
          </p:nvPr>
        </p:nvSpPr>
        <p:spPr>
          <a:xfrm>
            <a:off x="838200" y="1825625"/>
            <a:ext cx="9962322" cy="4351338"/>
          </a:xfrm>
        </p:spPr>
        <p:txBody>
          <a:bodyPr/>
          <a:lstStyle/>
          <a:p>
            <a:r>
              <a:rPr lang="en-GB" dirty="0" smtClean="0">
                <a:hlinkClick r:id="rId3"/>
              </a:rPr>
              <a:t>EA games </a:t>
            </a:r>
            <a:r>
              <a:rPr lang="en-GB" dirty="0" smtClean="0"/>
              <a:t>mentions the </a:t>
            </a:r>
            <a:r>
              <a:rPr lang="en-GB" b="1" dirty="0" smtClean="0"/>
              <a:t>players</a:t>
            </a:r>
            <a:r>
              <a:rPr lang="en-GB" dirty="0" smtClean="0"/>
              <a:t> </a:t>
            </a:r>
            <a:r>
              <a:rPr lang="en-GB" dirty="0" smtClean="0"/>
              <a:t>in their mission statement:</a:t>
            </a:r>
            <a:endParaRPr lang="en-GB" dirty="0"/>
          </a:p>
        </p:txBody>
      </p:sp>
      <p:pic>
        <p:nvPicPr>
          <p:cNvPr id="6" name="Content Placeholder 5"/>
          <p:cNvPicPr>
            <a:picLocks noGrp="1" noChangeAspect="1"/>
          </p:cNvPicPr>
          <p:nvPr>
            <p:ph sz="half" idx="2"/>
          </p:nvPr>
        </p:nvPicPr>
        <p:blipFill>
          <a:blip r:embed="rId4"/>
          <a:stretch>
            <a:fillRect/>
          </a:stretch>
        </p:blipFill>
        <p:spPr>
          <a:xfrm>
            <a:off x="2530968" y="2768301"/>
            <a:ext cx="6840607" cy="21974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xtBox 2"/>
          <p:cNvSpPr txBox="1"/>
          <p:nvPr/>
        </p:nvSpPr>
        <p:spPr>
          <a:xfrm>
            <a:off x="706055" y="5185458"/>
            <a:ext cx="9862973" cy="1384995"/>
          </a:xfrm>
          <a:prstGeom prst="rect">
            <a:avLst/>
          </a:prstGeom>
          <a:noFill/>
        </p:spPr>
        <p:txBody>
          <a:bodyPr wrap="square" rtlCol="0">
            <a:spAutoFit/>
          </a:bodyPr>
          <a:lstStyle/>
          <a:p>
            <a:pPr marL="457200" indent="-457200">
              <a:buFont typeface="Arial" panose="020B0604020202020204" pitchFamily="34" charset="0"/>
              <a:buChar char="•"/>
            </a:pPr>
            <a:r>
              <a:rPr lang="en-GB" sz="2800" dirty="0"/>
              <a:t>This mission statement also mentions the company culture designed to motivate </a:t>
            </a:r>
            <a:r>
              <a:rPr lang="en-GB" sz="2800" b="1" dirty="0"/>
              <a:t>employees</a:t>
            </a:r>
            <a:r>
              <a:rPr lang="en-GB" sz="2800" dirty="0"/>
              <a:t> and </a:t>
            </a:r>
            <a:r>
              <a:rPr lang="en-GB" sz="2800" dirty="0" smtClean="0"/>
              <a:t>give </a:t>
            </a:r>
            <a:r>
              <a:rPr lang="en-GB" sz="2800" dirty="0"/>
              <a:t>them a sense of the company values and direction</a:t>
            </a:r>
            <a:endParaRPr lang="en-GB" sz="2800" dirty="0"/>
          </a:p>
        </p:txBody>
      </p:sp>
      <p:pic>
        <p:nvPicPr>
          <p:cNvPr id="5" name="Picture 4"/>
          <p:cNvPicPr>
            <a:picLocks noChangeAspect="1"/>
          </p:cNvPicPr>
          <p:nvPr/>
        </p:nvPicPr>
        <p:blipFill>
          <a:blip r:embed="rId5"/>
          <a:stretch>
            <a:fillRect/>
          </a:stretch>
        </p:blipFill>
        <p:spPr>
          <a:xfrm>
            <a:off x="198759" y="2708574"/>
            <a:ext cx="2332209" cy="2316916"/>
          </a:xfrm>
          <a:prstGeom prst="rect">
            <a:avLst/>
          </a:prstGeom>
        </p:spPr>
      </p:pic>
      <p:pic>
        <p:nvPicPr>
          <p:cNvPr id="7" name="Picture 6"/>
          <p:cNvPicPr>
            <a:picLocks noChangeAspect="1"/>
          </p:cNvPicPr>
          <p:nvPr/>
        </p:nvPicPr>
        <p:blipFill>
          <a:blip r:embed="rId6"/>
          <a:stretch>
            <a:fillRect/>
          </a:stretch>
        </p:blipFill>
        <p:spPr>
          <a:xfrm>
            <a:off x="9355199" y="2708573"/>
            <a:ext cx="2568244" cy="2316917"/>
          </a:xfrm>
          <a:prstGeom prst="rect">
            <a:avLst/>
          </a:prstGeom>
        </p:spPr>
      </p:pic>
    </p:spTree>
    <p:extLst>
      <p:ext uri="{BB962C8B-B14F-4D97-AF65-F5344CB8AC3E}">
        <p14:creationId xmlns:p14="http://schemas.microsoft.com/office/powerpoint/2010/main" val="2621498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lstStyle/>
          <a:p>
            <a:r>
              <a:rPr lang="en-GB" dirty="0"/>
              <a:t>You will need </a:t>
            </a:r>
            <a:r>
              <a:rPr lang="en-GB" dirty="0" smtClean="0"/>
              <a:t>worksheet 331 1 for </a:t>
            </a:r>
            <a:r>
              <a:rPr lang="en-GB" dirty="0"/>
              <a:t>this lesson</a:t>
            </a:r>
          </a:p>
        </p:txBody>
      </p:sp>
      <p:pic>
        <p:nvPicPr>
          <p:cNvPr id="3" name="Content Placeholder 2"/>
          <p:cNvPicPr>
            <a:picLocks noGrp="1" noChangeAspect="1"/>
          </p:cNvPicPr>
          <p:nvPr>
            <p:ph idx="1"/>
          </p:nvPr>
        </p:nvPicPr>
        <p:blipFill>
          <a:blip r:embed="rId3"/>
          <a:stretch>
            <a:fillRect/>
          </a:stretch>
        </p:blipFill>
        <p:spPr>
          <a:xfrm>
            <a:off x="838200" y="2294989"/>
            <a:ext cx="10515600" cy="34126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358474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Uses of mission statements</a:t>
            </a:r>
            <a:endParaRPr lang="en-GB" dirty="0"/>
          </a:p>
        </p:txBody>
      </p:sp>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85000" lnSpcReduction="10000"/>
          </a:bodyPr>
          <a:lstStyle/>
          <a:p>
            <a:r>
              <a:rPr lang="en-GB" dirty="0" smtClean="0"/>
              <a:t>A mission statement has many uses to a business here are three main ways:</a:t>
            </a:r>
          </a:p>
          <a:p>
            <a:pPr marL="514350" indent="-514350">
              <a:buFont typeface="+mj-lt"/>
              <a:buAutoNum type="arabicPeriod"/>
            </a:pPr>
            <a:r>
              <a:rPr lang="en-GB" dirty="0" smtClean="0"/>
              <a:t>Strategic guidance; a clear sense of direction, a guiding principle to make sure all decisions meet this core value</a:t>
            </a:r>
          </a:p>
          <a:p>
            <a:pPr marL="514350" indent="-514350">
              <a:buFont typeface="+mj-lt"/>
              <a:buAutoNum type="arabicPeriod"/>
            </a:pPr>
            <a:r>
              <a:rPr lang="en-GB" dirty="0" smtClean="0"/>
              <a:t>Employee motivation; clear understanding of the purpose and value of the company they are working for</a:t>
            </a:r>
          </a:p>
          <a:p>
            <a:pPr marL="514350" indent="-514350">
              <a:buFont typeface="+mj-lt"/>
              <a:buAutoNum type="arabicPeriod"/>
            </a:pPr>
            <a:r>
              <a:rPr lang="en-GB" dirty="0" smtClean="0"/>
              <a:t>Branding; communicates the </a:t>
            </a:r>
            <a:r>
              <a:rPr lang="en-GB" dirty="0" err="1" smtClean="0"/>
              <a:t>USP</a:t>
            </a:r>
            <a:r>
              <a:rPr lang="en-GB" dirty="0" smtClean="0"/>
              <a:t> of the business to its customers and the market</a:t>
            </a:r>
            <a:endParaRPr lang="en-GB" dirty="0"/>
          </a:p>
        </p:txBody>
      </p:sp>
      <p:sp>
        <p:nvSpPr>
          <p:cNvPr id="5" name="Content Placeholder 4"/>
          <p:cNvSpPr>
            <a:spLocks noGrp="1"/>
          </p:cNvSpPr>
          <p:nvPr>
            <p:ph sz="half" idx="2"/>
          </p:nvPr>
        </p:nvSpPr>
        <p:spPr/>
        <p:style>
          <a:lnRef idx="2">
            <a:schemeClr val="accent5"/>
          </a:lnRef>
          <a:fillRef idx="1">
            <a:schemeClr val="lt1"/>
          </a:fillRef>
          <a:effectRef idx="0">
            <a:schemeClr val="accent5"/>
          </a:effectRef>
          <a:fontRef idx="minor">
            <a:schemeClr val="dk1"/>
          </a:fontRef>
        </p:style>
        <p:txBody>
          <a:bodyPr>
            <a:normAutofit fontScale="85000" lnSpcReduction="10000"/>
          </a:bodyPr>
          <a:lstStyle/>
          <a:p>
            <a:pPr marL="0" indent="0">
              <a:buNone/>
            </a:pPr>
            <a:r>
              <a:rPr lang="en-GB" dirty="0"/>
              <a:t>Tesla’s mission statement is “</a:t>
            </a:r>
            <a:r>
              <a:rPr lang="en-GB" b="1" i="1" dirty="0"/>
              <a:t>Accelerating the world’s transition to sustainable energy</a:t>
            </a:r>
            <a:r>
              <a:rPr lang="en-GB" b="1" i="1" dirty="0" smtClean="0"/>
              <a:t>.</a:t>
            </a:r>
            <a:r>
              <a:rPr lang="en-GB" dirty="0" smtClean="0"/>
              <a:t>”</a:t>
            </a:r>
          </a:p>
          <a:p>
            <a:pPr marL="0" indent="0">
              <a:buNone/>
            </a:pPr>
            <a:r>
              <a:rPr lang="en-GB" dirty="0" smtClean="0">
                <a:hlinkClick r:id="rId3"/>
              </a:rPr>
              <a:t>Video Link</a:t>
            </a:r>
            <a:endParaRPr lang="en-GB" dirty="0"/>
          </a:p>
        </p:txBody>
      </p:sp>
      <p:sp>
        <p:nvSpPr>
          <p:cNvPr id="3" name="TextBox 2"/>
          <p:cNvSpPr txBox="1"/>
          <p:nvPr/>
        </p:nvSpPr>
        <p:spPr>
          <a:xfrm>
            <a:off x="3102016" y="5884575"/>
            <a:ext cx="2732864" cy="58477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3200" b="1" dirty="0" smtClean="0">
                <a:solidFill>
                  <a:srgbClr val="FF0000"/>
                </a:solidFill>
              </a:rPr>
              <a:t>What is a </a:t>
            </a:r>
            <a:r>
              <a:rPr lang="en-GB" sz="3200" b="1" dirty="0" err="1" smtClean="0">
                <a:solidFill>
                  <a:srgbClr val="FF0000"/>
                </a:solidFill>
              </a:rPr>
              <a:t>USP</a:t>
            </a:r>
            <a:r>
              <a:rPr lang="en-GB" sz="3200" b="1" dirty="0" smtClean="0">
                <a:solidFill>
                  <a:srgbClr val="FF0000"/>
                </a:solidFill>
              </a:rPr>
              <a:t>?</a:t>
            </a:r>
            <a:endParaRPr lang="en-GB" sz="3200" b="1" dirty="0">
              <a:solidFill>
                <a:srgbClr val="FF0000"/>
              </a:solidFill>
            </a:endParaRPr>
          </a:p>
        </p:txBody>
      </p:sp>
      <p:pic>
        <p:nvPicPr>
          <p:cNvPr id="7" name="Picture 6"/>
          <p:cNvPicPr>
            <a:picLocks noChangeAspect="1"/>
          </p:cNvPicPr>
          <p:nvPr/>
        </p:nvPicPr>
        <p:blipFill>
          <a:blip r:embed="rId4"/>
          <a:stretch>
            <a:fillRect/>
          </a:stretch>
        </p:blipFill>
        <p:spPr>
          <a:xfrm>
            <a:off x="6172200" y="3470118"/>
            <a:ext cx="5334000" cy="2999232"/>
          </a:xfrm>
          <a:prstGeom prst="rect">
            <a:avLst/>
          </a:prstGeom>
        </p:spPr>
      </p:pic>
      <p:pic>
        <p:nvPicPr>
          <p:cNvPr id="8" name="Picture 7"/>
          <p:cNvPicPr>
            <a:picLocks noChangeAspect="1"/>
          </p:cNvPicPr>
          <p:nvPr/>
        </p:nvPicPr>
        <p:blipFill>
          <a:blip r:embed="rId5"/>
          <a:stretch>
            <a:fillRect/>
          </a:stretch>
        </p:blipFill>
        <p:spPr>
          <a:xfrm>
            <a:off x="7519445" y="3335181"/>
            <a:ext cx="2857500" cy="1905000"/>
          </a:xfrm>
          <a:prstGeom prst="rect">
            <a:avLst/>
          </a:prstGeom>
        </p:spPr>
      </p:pic>
    </p:spTree>
    <p:extLst>
      <p:ext uri="{BB962C8B-B14F-4D97-AF65-F5344CB8AC3E}">
        <p14:creationId xmlns:p14="http://schemas.microsoft.com/office/powerpoint/2010/main" val="39395679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Limitations of mission statements</a:t>
            </a:r>
            <a:endParaRPr lang="en-GB" dirty="0"/>
          </a:p>
        </p:txBody>
      </p:sp>
      <p:sp>
        <p:nvSpPr>
          <p:cNvPr id="4" name="Content Placeholder 3"/>
          <p:cNvSpPr>
            <a:spLocks noGrp="1"/>
          </p:cNvSpPr>
          <p:nvPr>
            <p:ph sz="half" idx="1"/>
          </p:nvPr>
        </p:nvSpPr>
        <p:spPr>
          <a:xfrm>
            <a:off x="838200" y="1832601"/>
            <a:ext cx="5181600" cy="4351338"/>
          </a:xfrm>
        </p:spPr>
        <p:style>
          <a:lnRef idx="2">
            <a:schemeClr val="dk1"/>
          </a:lnRef>
          <a:fillRef idx="1">
            <a:schemeClr val="lt1"/>
          </a:fillRef>
          <a:effectRef idx="0">
            <a:schemeClr val="dk1"/>
          </a:effectRef>
          <a:fontRef idx="minor">
            <a:schemeClr val="dk1"/>
          </a:fontRef>
        </p:style>
        <p:txBody>
          <a:bodyPr>
            <a:normAutofit fontScale="92500" lnSpcReduction="20000"/>
          </a:bodyPr>
          <a:lstStyle/>
          <a:p>
            <a:pPr marL="0" indent="0">
              <a:buNone/>
            </a:pPr>
            <a:r>
              <a:rPr lang="en-GB" dirty="0" smtClean="0"/>
              <a:t>Mission statements are far from perfect and here are 3 of the main criticisms of them:</a:t>
            </a:r>
          </a:p>
          <a:p>
            <a:pPr marL="514350" indent="-514350">
              <a:buFont typeface="+mj-lt"/>
              <a:buAutoNum type="arabicPeriod"/>
            </a:pPr>
            <a:r>
              <a:rPr lang="en-GB" dirty="0" smtClean="0"/>
              <a:t>Vague; too broad and generic to be useful, does not differentiate</a:t>
            </a:r>
          </a:p>
          <a:p>
            <a:pPr marL="514350" indent="-514350">
              <a:buFont typeface="+mj-lt"/>
              <a:buAutoNum type="arabicPeriod"/>
            </a:pPr>
            <a:r>
              <a:rPr lang="en-GB" dirty="0" smtClean="0"/>
              <a:t>Unrealistic; can be a significant gap between the statement and what actually happens, losing trust of stakeholders</a:t>
            </a:r>
          </a:p>
          <a:p>
            <a:pPr marL="514350" indent="-514350">
              <a:buFont typeface="+mj-lt"/>
              <a:buAutoNum type="arabicPeriod"/>
            </a:pPr>
            <a:r>
              <a:rPr lang="en-GB" dirty="0" smtClean="0"/>
              <a:t>Rigid; can restrict the ability of a business to adapt in dynamic markets, to pivot or return to core business</a:t>
            </a:r>
            <a:endParaRPr lang="en-GB" dirty="0"/>
          </a:p>
        </p:txBody>
      </p:sp>
      <p:pic>
        <p:nvPicPr>
          <p:cNvPr id="3" name="Picture 2"/>
          <p:cNvPicPr>
            <a:picLocks noChangeAspect="1"/>
          </p:cNvPicPr>
          <p:nvPr/>
        </p:nvPicPr>
        <p:blipFill>
          <a:blip r:embed="rId3">
            <a:duotone>
              <a:prstClr val="black"/>
              <a:schemeClr val="accent4">
                <a:tint val="45000"/>
                <a:satMod val="400000"/>
              </a:schemeClr>
            </a:duotone>
          </a:blip>
          <a:stretch>
            <a:fillRect/>
          </a:stretch>
        </p:blipFill>
        <p:spPr>
          <a:xfrm>
            <a:off x="6255814" y="2385051"/>
            <a:ext cx="5179973" cy="1616243"/>
          </a:xfrm>
          <a:prstGeom prst="rect">
            <a:avLst/>
          </a:prstGeom>
        </p:spPr>
      </p:pic>
      <p:pic>
        <p:nvPicPr>
          <p:cNvPr id="5" name="Picture 4"/>
          <p:cNvPicPr>
            <a:picLocks noChangeAspect="1"/>
          </p:cNvPicPr>
          <p:nvPr/>
        </p:nvPicPr>
        <p:blipFill>
          <a:blip r:embed="rId4"/>
          <a:stretch>
            <a:fillRect/>
          </a:stretch>
        </p:blipFill>
        <p:spPr>
          <a:xfrm>
            <a:off x="7875607" y="1825625"/>
            <a:ext cx="1371600" cy="552450"/>
          </a:xfrm>
          <a:prstGeom prst="rect">
            <a:avLst/>
          </a:prstGeom>
        </p:spPr>
      </p:pic>
      <p:pic>
        <p:nvPicPr>
          <p:cNvPr id="9" name="Picture 8"/>
          <p:cNvPicPr>
            <a:picLocks noChangeAspect="1"/>
          </p:cNvPicPr>
          <p:nvPr/>
        </p:nvPicPr>
        <p:blipFill>
          <a:blip r:embed="rId5"/>
          <a:stretch>
            <a:fillRect/>
          </a:stretch>
        </p:blipFill>
        <p:spPr>
          <a:xfrm>
            <a:off x="6373610" y="4008270"/>
            <a:ext cx="2187797" cy="2486751"/>
          </a:xfrm>
          <a:prstGeom prst="rect">
            <a:avLst/>
          </a:prstGeom>
        </p:spPr>
      </p:pic>
      <p:pic>
        <p:nvPicPr>
          <p:cNvPr id="10" name="Picture 9"/>
          <p:cNvPicPr>
            <a:picLocks noChangeAspect="1"/>
          </p:cNvPicPr>
          <p:nvPr/>
        </p:nvPicPr>
        <p:blipFill>
          <a:blip r:embed="rId6"/>
          <a:stretch>
            <a:fillRect/>
          </a:stretch>
        </p:blipFill>
        <p:spPr>
          <a:xfrm>
            <a:off x="8561407" y="4001294"/>
            <a:ext cx="1947157" cy="2493727"/>
          </a:xfrm>
          <a:prstGeom prst="rect">
            <a:avLst/>
          </a:prstGeom>
        </p:spPr>
      </p:pic>
      <p:sp>
        <p:nvSpPr>
          <p:cNvPr id="11" name="TextBox 10"/>
          <p:cNvSpPr txBox="1"/>
          <p:nvPr/>
        </p:nvSpPr>
        <p:spPr>
          <a:xfrm>
            <a:off x="3853502" y="5576798"/>
            <a:ext cx="3437102"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2400" b="1" dirty="0" smtClean="0">
                <a:solidFill>
                  <a:srgbClr val="FF0000"/>
                </a:solidFill>
              </a:rPr>
              <a:t>Do you think this mission statement is useful or limited? </a:t>
            </a:r>
            <a:endParaRPr lang="en-GB" sz="2400" b="1" dirty="0">
              <a:solidFill>
                <a:srgbClr val="FF0000"/>
              </a:solidFill>
            </a:endParaRPr>
          </a:p>
        </p:txBody>
      </p:sp>
    </p:spTree>
    <p:extLst>
      <p:ext uri="{BB962C8B-B14F-4D97-AF65-F5344CB8AC3E}">
        <p14:creationId xmlns:p14="http://schemas.microsoft.com/office/powerpoint/2010/main" val="6851375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920336"/>
          </a:xfrm>
        </p:spPr>
        <p:style>
          <a:lnRef idx="2">
            <a:schemeClr val="accent5">
              <a:shade val="50000"/>
            </a:schemeClr>
          </a:lnRef>
          <a:fillRef idx="1">
            <a:schemeClr val="accent5"/>
          </a:fillRef>
          <a:effectRef idx="0">
            <a:schemeClr val="accent5"/>
          </a:effectRef>
          <a:fontRef idx="minor">
            <a:schemeClr val="lt1"/>
          </a:fontRef>
        </p:style>
        <p:txBody>
          <a:bodyPr>
            <a:normAutofit fontScale="90000"/>
          </a:bodyPr>
          <a:lstStyle/>
          <a:p>
            <a:r>
              <a:rPr lang="en-GB" dirty="0" smtClean="0"/>
              <a:t>Stakeholder perspectives on mission statements</a:t>
            </a:r>
            <a:endParaRPr lang="en-GB" dirty="0"/>
          </a:p>
        </p:txBody>
      </p:sp>
      <p:graphicFrame>
        <p:nvGraphicFramePr>
          <p:cNvPr id="4" name="Content Placeholder 3"/>
          <p:cNvGraphicFramePr>
            <a:graphicFrameLocks noGrp="1"/>
          </p:cNvGraphicFramePr>
          <p:nvPr>
            <p:ph idx="1"/>
            <p:extLst/>
          </p:nvPr>
        </p:nvGraphicFramePr>
        <p:xfrm>
          <a:off x="838200" y="1043747"/>
          <a:ext cx="10515600" cy="5343801"/>
        </p:xfrm>
        <a:graphic>
          <a:graphicData uri="http://schemas.openxmlformats.org/drawingml/2006/table">
            <a:tbl>
              <a:tblPr firstRow="1" bandRow="1">
                <a:tableStyleId>{5C22544A-7EE6-4342-B048-85BDC9FD1C3A}</a:tableStyleId>
              </a:tblPr>
              <a:tblGrid>
                <a:gridCol w="2289313">
                  <a:extLst>
                    <a:ext uri="{9D8B030D-6E8A-4147-A177-3AD203B41FA5}">
                      <a16:colId xmlns:a16="http://schemas.microsoft.com/office/drawing/2014/main" val="3641698511"/>
                    </a:ext>
                  </a:extLst>
                </a:gridCol>
                <a:gridCol w="8226287">
                  <a:extLst>
                    <a:ext uri="{9D8B030D-6E8A-4147-A177-3AD203B41FA5}">
                      <a16:colId xmlns:a16="http://schemas.microsoft.com/office/drawing/2014/main" val="620368176"/>
                    </a:ext>
                  </a:extLst>
                </a:gridCol>
              </a:tblGrid>
              <a:tr h="370840">
                <a:tc>
                  <a:txBody>
                    <a:bodyPr/>
                    <a:lstStyle/>
                    <a:p>
                      <a:r>
                        <a:rPr lang="en-GB" b="0" dirty="0" smtClean="0">
                          <a:solidFill>
                            <a:schemeClr val="tx1"/>
                          </a:solidFill>
                          <a:latin typeface="Arial Black" panose="020B0A04020102020204" pitchFamily="34" charset="0"/>
                        </a:rPr>
                        <a:t>Owners</a:t>
                      </a:r>
                      <a:endParaRPr lang="en-GB" b="0"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en-GB" dirty="0">
                        <a:solidFill>
                          <a:schemeClr val="tx1"/>
                        </a:solidFill>
                        <a:latin typeface="Arial Black" panose="020B0A04020102020204" pitchFamily="34" charset="0"/>
                      </a:endParaRPr>
                    </a:p>
                    <a:p>
                      <a:endParaRPr lang="en-GB" dirty="0">
                        <a:solidFill>
                          <a:schemeClr val="tx1"/>
                        </a:solidFill>
                        <a:latin typeface="Arial Black" panose="020B0A04020102020204" pitchFamily="34" charset="0"/>
                      </a:endParaRPr>
                    </a:p>
                    <a:p>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04888722"/>
                  </a:ext>
                </a:extLst>
              </a:tr>
              <a:tr h="370840">
                <a:tc>
                  <a:txBody>
                    <a:bodyPr/>
                    <a:lstStyle/>
                    <a:p>
                      <a:r>
                        <a:rPr lang="en-GB" dirty="0" smtClean="0">
                          <a:latin typeface="Arial Black" panose="020B0A04020102020204" pitchFamily="34" charset="0"/>
                        </a:rPr>
                        <a:t>Managers</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GB" dirty="0" smtClean="0">
                        <a:solidFill>
                          <a:schemeClr val="tx1"/>
                        </a:solidFill>
                        <a:latin typeface="Arial Black" panose="020B0A04020102020204" pitchFamily="34" charset="0"/>
                      </a:endParaRPr>
                    </a:p>
                    <a:p>
                      <a:endParaRPr lang="en-GB" dirty="0" smtClean="0">
                        <a:solidFill>
                          <a:schemeClr val="tx1"/>
                        </a:solidFill>
                        <a:latin typeface="Arial Black" panose="020B0A04020102020204" pitchFamily="34" charset="0"/>
                      </a:endParaRPr>
                    </a:p>
                    <a:p>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31836627"/>
                  </a:ext>
                </a:extLst>
              </a:tr>
              <a:tr h="370840">
                <a:tc>
                  <a:txBody>
                    <a:bodyPr/>
                    <a:lstStyle/>
                    <a:p>
                      <a:r>
                        <a:rPr lang="en-GB" dirty="0" smtClean="0">
                          <a:latin typeface="Arial Black" panose="020B0A04020102020204" pitchFamily="34" charset="0"/>
                        </a:rPr>
                        <a:t>Employees</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dirty="0" smtClean="0">
                        <a:solidFill>
                          <a:schemeClr val="tx1"/>
                        </a:solidFill>
                        <a:latin typeface="Arial Black" panose="020B0A04020102020204" pitchFamily="34" charset="0"/>
                      </a:endParaRPr>
                    </a:p>
                    <a:p>
                      <a:endParaRPr lang="en-GB" dirty="0" smtClean="0">
                        <a:solidFill>
                          <a:schemeClr val="tx1"/>
                        </a:solidFill>
                        <a:latin typeface="Arial Black" panose="020B0A04020102020204" pitchFamily="34" charset="0"/>
                      </a:endParaRPr>
                    </a:p>
                    <a:p>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6235417"/>
                  </a:ext>
                </a:extLst>
              </a:tr>
              <a:tr h="771801">
                <a:tc>
                  <a:txBody>
                    <a:bodyPr/>
                    <a:lstStyle/>
                    <a:p>
                      <a:r>
                        <a:rPr lang="en-GB" dirty="0" smtClean="0">
                          <a:latin typeface="Arial Black" panose="020B0A04020102020204" pitchFamily="34" charset="0"/>
                        </a:rPr>
                        <a:t>Pressure groups</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83392261"/>
                  </a:ext>
                </a:extLst>
              </a:tr>
              <a:tr h="370840">
                <a:tc>
                  <a:txBody>
                    <a:bodyPr/>
                    <a:lstStyle/>
                    <a:p>
                      <a:r>
                        <a:rPr lang="en-GB" dirty="0" smtClean="0">
                          <a:latin typeface="Arial Black" panose="020B0A04020102020204" pitchFamily="34" charset="0"/>
                        </a:rPr>
                        <a:t>Customers</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GB" dirty="0" smtClean="0">
                        <a:solidFill>
                          <a:schemeClr val="tx1"/>
                        </a:solidFill>
                        <a:latin typeface="Arial Black" panose="020B0A04020102020204" pitchFamily="34" charset="0"/>
                      </a:endParaRPr>
                    </a:p>
                    <a:p>
                      <a:endParaRPr lang="en-GB" dirty="0" smtClean="0">
                        <a:solidFill>
                          <a:schemeClr val="tx1"/>
                        </a:solidFill>
                        <a:latin typeface="Arial Black" panose="020B0A04020102020204" pitchFamily="34" charset="0"/>
                      </a:endParaRPr>
                    </a:p>
                    <a:p>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7674101"/>
                  </a:ext>
                </a:extLst>
              </a:tr>
              <a:tr h="370840">
                <a:tc>
                  <a:txBody>
                    <a:bodyPr/>
                    <a:lstStyle/>
                    <a:p>
                      <a:r>
                        <a:rPr lang="en-GB" dirty="0" smtClean="0">
                          <a:latin typeface="Arial Black" panose="020B0A04020102020204" pitchFamily="34" charset="0"/>
                        </a:rPr>
                        <a:t>Competitors</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en-GB" dirty="0" smtClean="0">
                        <a:solidFill>
                          <a:schemeClr val="tx1"/>
                        </a:solidFill>
                        <a:latin typeface="Arial Black" panose="020B0A04020102020204" pitchFamily="34" charset="0"/>
                      </a:endParaRPr>
                    </a:p>
                    <a:p>
                      <a:endParaRPr lang="en-GB" dirty="0" smtClean="0">
                        <a:solidFill>
                          <a:schemeClr val="tx1"/>
                        </a:solidFill>
                        <a:latin typeface="Arial Black" panose="020B0A04020102020204" pitchFamily="34" charset="0"/>
                      </a:endParaRPr>
                    </a:p>
                    <a:p>
                      <a:endParaRPr lang="en-GB" dirty="0" smtClean="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6143395"/>
                  </a:ext>
                </a:extLst>
              </a:tr>
            </a:tbl>
          </a:graphicData>
        </a:graphic>
      </p:graphicFrame>
    </p:spTree>
    <p:extLst>
      <p:ext uri="{BB962C8B-B14F-4D97-AF65-F5344CB8AC3E}">
        <p14:creationId xmlns:p14="http://schemas.microsoft.com/office/powerpoint/2010/main" val="4044007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920336"/>
          </a:xfrm>
        </p:spPr>
        <p:style>
          <a:lnRef idx="2">
            <a:schemeClr val="accent5">
              <a:shade val="50000"/>
            </a:schemeClr>
          </a:lnRef>
          <a:fillRef idx="1">
            <a:schemeClr val="accent5"/>
          </a:fillRef>
          <a:effectRef idx="0">
            <a:schemeClr val="accent5"/>
          </a:effectRef>
          <a:fontRef idx="minor">
            <a:schemeClr val="lt1"/>
          </a:fontRef>
        </p:style>
        <p:txBody>
          <a:bodyPr>
            <a:normAutofit fontScale="90000"/>
          </a:bodyPr>
          <a:lstStyle/>
          <a:p>
            <a:r>
              <a:rPr lang="en-GB" dirty="0" smtClean="0"/>
              <a:t>Stakeholder perspectives on mission statements</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20106368"/>
              </p:ext>
            </p:extLst>
          </p:nvPr>
        </p:nvGraphicFramePr>
        <p:xfrm>
          <a:off x="838200" y="1043747"/>
          <a:ext cx="10515600" cy="5212080"/>
        </p:xfrm>
        <a:graphic>
          <a:graphicData uri="http://schemas.openxmlformats.org/drawingml/2006/table">
            <a:tbl>
              <a:tblPr firstRow="1" bandRow="1">
                <a:tableStyleId>{5C22544A-7EE6-4342-B048-85BDC9FD1C3A}</a:tableStyleId>
              </a:tblPr>
              <a:tblGrid>
                <a:gridCol w="2289313">
                  <a:extLst>
                    <a:ext uri="{9D8B030D-6E8A-4147-A177-3AD203B41FA5}">
                      <a16:colId xmlns:a16="http://schemas.microsoft.com/office/drawing/2014/main" val="3641698511"/>
                    </a:ext>
                  </a:extLst>
                </a:gridCol>
                <a:gridCol w="8226287">
                  <a:extLst>
                    <a:ext uri="{9D8B030D-6E8A-4147-A177-3AD203B41FA5}">
                      <a16:colId xmlns:a16="http://schemas.microsoft.com/office/drawing/2014/main" val="620368176"/>
                    </a:ext>
                  </a:extLst>
                </a:gridCol>
              </a:tblGrid>
              <a:tr h="370840">
                <a:tc>
                  <a:txBody>
                    <a:bodyPr/>
                    <a:lstStyle/>
                    <a:p>
                      <a:r>
                        <a:rPr lang="en-GB" b="0" dirty="0" smtClean="0">
                          <a:solidFill>
                            <a:schemeClr val="tx1"/>
                          </a:solidFill>
                          <a:latin typeface="Arial Black" panose="020B0A04020102020204" pitchFamily="34" charset="0"/>
                        </a:rPr>
                        <a:t>Owners</a:t>
                      </a:r>
                      <a:endParaRPr lang="en-GB" b="0"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r>
                        <a:rPr lang="en-GB" dirty="0" smtClean="0">
                          <a:solidFill>
                            <a:schemeClr val="tx1"/>
                          </a:solidFill>
                          <a:latin typeface="Arial Black" panose="020B0A04020102020204" pitchFamily="34" charset="0"/>
                        </a:rPr>
                        <a:t>Owners will want to maximise shareholder value of the business</a:t>
                      </a:r>
                    </a:p>
                    <a:p>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04888722"/>
                  </a:ext>
                </a:extLst>
              </a:tr>
              <a:tr h="370840">
                <a:tc>
                  <a:txBody>
                    <a:bodyPr/>
                    <a:lstStyle/>
                    <a:p>
                      <a:r>
                        <a:rPr lang="en-GB" dirty="0" smtClean="0">
                          <a:latin typeface="Arial Black" panose="020B0A04020102020204" pitchFamily="34" charset="0"/>
                        </a:rPr>
                        <a:t>Managers</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r>
                        <a:rPr lang="en-GB" dirty="0" smtClean="0">
                          <a:solidFill>
                            <a:schemeClr val="tx1"/>
                          </a:solidFill>
                          <a:latin typeface="Arial Black" panose="020B0A04020102020204" pitchFamily="34" charset="0"/>
                        </a:rPr>
                        <a:t>Managers will look for core</a:t>
                      </a:r>
                      <a:r>
                        <a:rPr lang="en-GB" baseline="0" dirty="0" smtClean="0">
                          <a:solidFill>
                            <a:schemeClr val="tx1"/>
                          </a:solidFill>
                          <a:latin typeface="Arial Black" panose="020B0A04020102020204" pitchFamily="34" charset="0"/>
                        </a:rPr>
                        <a:t> aims and objectives of the business to lead their staff / teams with</a:t>
                      </a:r>
                    </a:p>
                    <a:p>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31836627"/>
                  </a:ext>
                </a:extLst>
              </a:tr>
              <a:tr h="370840">
                <a:tc>
                  <a:txBody>
                    <a:bodyPr/>
                    <a:lstStyle/>
                    <a:p>
                      <a:r>
                        <a:rPr lang="en-GB" dirty="0" smtClean="0">
                          <a:latin typeface="Arial Black" panose="020B0A04020102020204" pitchFamily="34" charset="0"/>
                        </a:rPr>
                        <a:t>Employees</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r>
                        <a:rPr lang="en-GB" dirty="0" smtClean="0">
                          <a:solidFill>
                            <a:schemeClr val="tx1"/>
                          </a:solidFill>
                          <a:latin typeface="Arial Black" panose="020B0A04020102020204" pitchFamily="34" charset="0"/>
                        </a:rPr>
                        <a:t>Employees will look for motivational statements that make them feel proud to work for that company</a:t>
                      </a:r>
                    </a:p>
                    <a:p>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6235417"/>
                  </a:ext>
                </a:extLst>
              </a:tr>
              <a:tr h="771801">
                <a:tc>
                  <a:txBody>
                    <a:bodyPr/>
                    <a:lstStyle/>
                    <a:p>
                      <a:r>
                        <a:rPr lang="en-GB" dirty="0" smtClean="0">
                          <a:latin typeface="Arial Black" panose="020B0A04020102020204" pitchFamily="34" charset="0"/>
                        </a:rPr>
                        <a:t>Pressure groups</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r>
                        <a:rPr lang="en-GB" dirty="0" smtClean="0">
                          <a:solidFill>
                            <a:schemeClr val="tx1"/>
                          </a:solidFill>
                          <a:latin typeface="Arial Black" panose="020B0A04020102020204" pitchFamily="34" charset="0"/>
                        </a:rPr>
                        <a:t>Pressure groups</a:t>
                      </a:r>
                      <a:r>
                        <a:rPr lang="en-GB" baseline="0" dirty="0" smtClean="0">
                          <a:solidFill>
                            <a:schemeClr val="tx1"/>
                          </a:solidFill>
                          <a:latin typeface="Arial Black" panose="020B0A04020102020204" pitchFamily="34" charset="0"/>
                        </a:rPr>
                        <a:t> will look for a clear environmental or ethical message in the mission statement</a:t>
                      </a:r>
                      <a:endParaRPr lang="en-GB" dirty="0" smtClean="0">
                        <a:solidFill>
                          <a:schemeClr val="tx1"/>
                        </a:solidFill>
                        <a:latin typeface="Arial Black" panose="020B0A04020102020204" pitchFamily="34" charset="0"/>
                      </a:endParaRPr>
                    </a:p>
                    <a:p>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83392261"/>
                  </a:ext>
                </a:extLst>
              </a:tr>
              <a:tr h="370840">
                <a:tc>
                  <a:txBody>
                    <a:bodyPr/>
                    <a:lstStyle/>
                    <a:p>
                      <a:r>
                        <a:rPr lang="en-GB" dirty="0" smtClean="0">
                          <a:latin typeface="Arial Black" panose="020B0A04020102020204" pitchFamily="34" charset="0"/>
                        </a:rPr>
                        <a:t>Customers</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en-GB" dirty="0" smtClean="0">
                          <a:solidFill>
                            <a:schemeClr val="tx1"/>
                          </a:solidFill>
                          <a:latin typeface="Arial Black" panose="020B0A04020102020204" pitchFamily="34" charset="0"/>
                        </a:rPr>
                        <a:t>Customers will look to</a:t>
                      </a:r>
                      <a:r>
                        <a:rPr lang="en-GB" baseline="0" dirty="0" smtClean="0">
                          <a:solidFill>
                            <a:schemeClr val="tx1"/>
                          </a:solidFill>
                          <a:latin typeface="Arial Black" panose="020B0A04020102020204" pitchFamily="34" charset="0"/>
                        </a:rPr>
                        <a:t> see if the core business principals are ethical </a:t>
                      </a:r>
                      <a:endParaRPr lang="en-GB" dirty="0" smtClean="0">
                        <a:solidFill>
                          <a:schemeClr val="tx1"/>
                        </a:solidFill>
                        <a:latin typeface="Arial Black" panose="020B0A04020102020204" pitchFamily="34" charset="0"/>
                      </a:endParaRPr>
                    </a:p>
                    <a:p>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7674101"/>
                  </a:ext>
                </a:extLst>
              </a:tr>
              <a:tr h="370840">
                <a:tc>
                  <a:txBody>
                    <a:bodyPr/>
                    <a:lstStyle/>
                    <a:p>
                      <a:r>
                        <a:rPr lang="en-GB" dirty="0" smtClean="0">
                          <a:latin typeface="Arial Black" panose="020B0A04020102020204" pitchFamily="34" charset="0"/>
                        </a:rPr>
                        <a:t>Competitors</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r>
                        <a:rPr lang="en-GB" dirty="0" smtClean="0">
                          <a:solidFill>
                            <a:schemeClr val="tx1"/>
                          </a:solidFill>
                          <a:latin typeface="Arial Black" panose="020B0A04020102020204" pitchFamily="34" charset="0"/>
                        </a:rPr>
                        <a:t>Competitors will</a:t>
                      </a:r>
                      <a:r>
                        <a:rPr lang="en-GB" baseline="0" dirty="0" smtClean="0">
                          <a:solidFill>
                            <a:schemeClr val="tx1"/>
                          </a:solidFill>
                          <a:latin typeface="Arial Black" panose="020B0A04020102020204" pitchFamily="34" charset="0"/>
                        </a:rPr>
                        <a:t> look to see if the business is visionary, competitive, innovative and organised</a:t>
                      </a:r>
                      <a:endParaRPr lang="en-GB" dirty="0" smtClean="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6143395"/>
                  </a:ext>
                </a:extLst>
              </a:tr>
            </a:tbl>
          </a:graphicData>
        </a:graphic>
      </p:graphicFrame>
    </p:spTree>
    <p:extLst>
      <p:ext uri="{BB962C8B-B14F-4D97-AF65-F5344CB8AC3E}">
        <p14:creationId xmlns:p14="http://schemas.microsoft.com/office/powerpoint/2010/main" val="34908387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a:t>Plenary Quiz</a:t>
            </a:r>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b="1" i="1" dirty="0" smtClean="0"/>
              <a:t>Identify the company from the mission statement</a:t>
            </a:r>
          </a:p>
          <a:p>
            <a:pPr marL="514350" indent="-514350">
              <a:buFont typeface="+mj-lt"/>
              <a:buAutoNum type="arabicPeriod"/>
            </a:pPr>
            <a:r>
              <a:rPr lang="en-GB" dirty="0" smtClean="0"/>
              <a:t>"</a:t>
            </a:r>
            <a:r>
              <a:rPr lang="en-GB" dirty="0"/>
              <a:t>To organize the world's information and make it universally accessible and useful</a:t>
            </a:r>
            <a:r>
              <a:rPr lang="en-GB" dirty="0" smtClean="0"/>
              <a:t>.“</a:t>
            </a:r>
          </a:p>
          <a:p>
            <a:pPr marL="514350" indent="-514350">
              <a:buFont typeface="+mj-lt"/>
              <a:buAutoNum type="arabicPeriod"/>
            </a:pPr>
            <a:r>
              <a:rPr lang="en-GB" dirty="0" smtClean="0"/>
              <a:t> </a:t>
            </a:r>
            <a:r>
              <a:rPr lang="en-GB" dirty="0"/>
              <a:t>"To bring the best user experience to its customers through its innovative hardware, software, and services</a:t>
            </a:r>
            <a:r>
              <a:rPr lang="en-GB" dirty="0" smtClean="0"/>
              <a:t>.”</a:t>
            </a:r>
          </a:p>
          <a:p>
            <a:pPr marL="514350" indent="-514350">
              <a:buFont typeface="+mj-lt"/>
              <a:buAutoNum type="arabicPeriod"/>
            </a:pPr>
            <a:r>
              <a:rPr lang="en-GB" dirty="0" smtClean="0"/>
              <a:t>"</a:t>
            </a:r>
            <a:r>
              <a:rPr lang="en-GB" dirty="0"/>
              <a:t>To be Earth's most customer-centric company, where customers can find and discover anything they might want to buy online</a:t>
            </a:r>
            <a:r>
              <a:rPr lang="en-GB" dirty="0" smtClean="0"/>
              <a:t>.“</a:t>
            </a:r>
          </a:p>
          <a:p>
            <a:pPr marL="514350" indent="-514350">
              <a:buFont typeface="+mj-lt"/>
              <a:buAutoNum type="arabicPeriod"/>
            </a:pPr>
            <a:r>
              <a:rPr lang="en-GB" dirty="0" smtClean="0"/>
              <a:t>"</a:t>
            </a:r>
            <a:r>
              <a:rPr lang="en-GB" dirty="0"/>
              <a:t>To empower every person and every organization on the planet to achieve </a:t>
            </a:r>
            <a:r>
              <a:rPr lang="en-GB" dirty="0" smtClean="0"/>
              <a:t>more.”</a:t>
            </a:r>
          </a:p>
          <a:p>
            <a:pPr marL="514350" indent="-514350">
              <a:buFont typeface="+mj-lt"/>
              <a:buAutoNum type="arabicPeriod"/>
            </a:pPr>
            <a:r>
              <a:rPr lang="en-GB" dirty="0" smtClean="0"/>
              <a:t>"</a:t>
            </a:r>
            <a:r>
              <a:rPr lang="en-GB" dirty="0"/>
              <a:t>To bring inspiration and innovation to every athlete in the world. If you have a body, you are an </a:t>
            </a:r>
            <a:r>
              <a:rPr lang="en-GB" dirty="0" smtClean="0"/>
              <a:t>athlete.”</a:t>
            </a:r>
            <a:endParaRPr lang="en-GB" dirty="0"/>
          </a:p>
        </p:txBody>
      </p:sp>
    </p:spTree>
    <p:extLst>
      <p:ext uri="{BB962C8B-B14F-4D97-AF65-F5344CB8AC3E}">
        <p14:creationId xmlns:p14="http://schemas.microsoft.com/office/powerpoint/2010/main" val="14951595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a:t>Plenary Quiz Answers</a:t>
            </a:r>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GB" sz="4800" b="1" dirty="0" smtClean="0">
                <a:solidFill>
                  <a:schemeClr val="tx1"/>
                </a:solidFill>
              </a:rPr>
              <a:t>1 Google</a:t>
            </a:r>
          </a:p>
          <a:p>
            <a:pPr marL="0" indent="0">
              <a:buNone/>
            </a:pPr>
            <a:r>
              <a:rPr lang="en-GB" sz="4800" b="1" dirty="0" smtClean="0">
                <a:solidFill>
                  <a:schemeClr val="tx1"/>
                </a:solidFill>
              </a:rPr>
              <a:t>2 Apple</a:t>
            </a:r>
          </a:p>
          <a:p>
            <a:pPr marL="0" indent="0">
              <a:buNone/>
            </a:pPr>
            <a:r>
              <a:rPr lang="en-GB" sz="4800" b="1" dirty="0" smtClean="0">
                <a:solidFill>
                  <a:schemeClr val="tx1"/>
                </a:solidFill>
              </a:rPr>
              <a:t>3 Amazon</a:t>
            </a:r>
          </a:p>
          <a:p>
            <a:pPr marL="0" indent="0">
              <a:buNone/>
            </a:pPr>
            <a:r>
              <a:rPr lang="en-GB" sz="4800" b="1" dirty="0" smtClean="0">
                <a:solidFill>
                  <a:schemeClr val="tx1"/>
                </a:solidFill>
              </a:rPr>
              <a:t>4 Microsoft</a:t>
            </a:r>
          </a:p>
          <a:p>
            <a:pPr marL="0" indent="0">
              <a:buNone/>
            </a:pPr>
            <a:r>
              <a:rPr lang="en-GB" sz="4800" b="1" dirty="0" smtClean="0">
                <a:solidFill>
                  <a:schemeClr val="tx1"/>
                </a:solidFill>
              </a:rPr>
              <a:t>5 Nike</a:t>
            </a:r>
            <a:endParaRPr lang="en-GB" sz="4800" b="1" dirty="0">
              <a:solidFill>
                <a:schemeClr val="tx1"/>
              </a:solidFill>
            </a:endParaRPr>
          </a:p>
        </p:txBody>
      </p:sp>
    </p:spTree>
    <p:extLst>
      <p:ext uri="{BB962C8B-B14F-4D97-AF65-F5344CB8AC3E}">
        <p14:creationId xmlns:p14="http://schemas.microsoft.com/office/powerpoint/2010/main" val="11243470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389483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304" y="0"/>
            <a:ext cx="10515600" cy="821803"/>
          </a:xfrm>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en-GB" dirty="0" smtClean="0"/>
              <a:t>Case study for question 1 </a:t>
            </a:r>
            <a:endParaRPr lang="en-GB" dirty="0"/>
          </a:p>
        </p:txBody>
      </p:sp>
      <p:pic>
        <p:nvPicPr>
          <p:cNvPr id="4" name="Picture 3"/>
          <p:cNvPicPr>
            <a:picLocks noChangeAspect="1"/>
          </p:cNvPicPr>
          <p:nvPr/>
        </p:nvPicPr>
        <p:blipFill>
          <a:blip r:embed="rId3"/>
          <a:stretch>
            <a:fillRect/>
          </a:stretch>
        </p:blipFill>
        <p:spPr>
          <a:xfrm>
            <a:off x="1800225" y="5099252"/>
            <a:ext cx="8591550" cy="1695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4"/>
          <a:stretch>
            <a:fillRect/>
          </a:stretch>
        </p:blipFill>
        <p:spPr>
          <a:xfrm>
            <a:off x="2186052" y="886670"/>
            <a:ext cx="7819896" cy="41477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870072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txBody>
          <a:bodyPr/>
          <a:lstStyle/>
          <a:p>
            <a:r>
              <a:rPr lang="en-GB" b="1" dirty="0" smtClean="0">
                <a:solidFill>
                  <a:schemeClr val="bg1"/>
                </a:solidFill>
              </a:rPr>
              <a:t>Sample question 1</a:t>
            </a:r>
            <a:endParaRPr lang="en-GB" b="1" dirty="0">
              <a:solidFill>
                <a:schemeClr val="bg1"/>
              </a:solidFill>
            </a:endParaRPr>
          </a:p>
        </p:txBody>
      </p:sp>
      <p:pic>
        <p:nvPicPr>
          <p:cNvPr id="3" name="Picture 2"/>
          <p:cNvPicPr>
            <a:picLocks noChangeAspect="1"/>
          </p:cNvPicPr>
          <p:nvPr/>
        </p:nvPicPr>
        <p:blipFill>
          <a:blip r:embed="rId3"/>
          <a:stretch>
            <a:fillRect/>
          </a:stretch>
        </p:blipFill>
        <p:spPr>
          <a:xfrm>
            <a:off x="838200" y="2433512"/>
            <a:ext cx="10668965" cy="14433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Hexagon 3"/>
          <p:cNvSpPr/>
          <p:nvPr/>
        </p:nvSpPr>
        <p:spPr>
          <a:xfrm>
            <a:off x="1761909" y="4644512"/>
            <a:ext cx="3026229" cy="1905000"/>
          </a:xfrm>
          <a:prstGeom prst="hexagon">
            <a:avLst/>
          </a:prstGeom>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Level 1</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dirty="0" smtClean="0">
                <a:solidFill>
                  <a:prstClr val="white"/>
                </a:solidFill>
                <a:latin typeface="Calibri" panose="020F0502020204030204"/>
              </a:rPr>
              <a:t>1-2</a:t>
            </a:r>
            <a:endParaRPr kumimoji="0" lang="en-GB"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Hexagon 4"/>
          <p:cNvSpPr/>
          <p:nvPr/>
        </p:nvSpPr>
        <p:spPr>
          <a:xfrm>
            <a:off x="4788138" y="4644512"/>
            <a:ext cx="2928257" cy="1894114"/>
          </a:xfrm>
          <a:prstGeom prst="hexagon">
            <a:avLst/>
          </a:prstGeom>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Level 2</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dirty="0" smtClean="0">
                <a:solidFill>
                  <a:prstClr val="white"/>
                </a:solidFill>
                <a:latin typeface="Calibri" panose="020F0502020204030204"/>
              </a:rPr>
              <a:t>3-5</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Hexagon 5"/>
          <p:cNvSpPr/>
          <p:nvPr/>
        </p:nvSpPr>
        <p:spPr>
          <a:xfrm>
            <a:off x="7716395" y="4669340"/>
            <a:ext cx="2928257" cy="1839685"/>
          </a:xfrm>
          <a:prstGeom prst="hexagon">
            <a:avLst/>
          </a:prstGeom>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Level 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6-8</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77508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592" y="208344"/>
            <a:ext cx="2692078" cy="2072653"/>
          </a:xfrm>
          <a:solidFill>
            <a:schemeClr val="accent2">
              <a:lumMod val="75000"/>
            </a:schemeClr>
          </a:solidFill>
        </p:spPr>
        <p:txBody>
          <a:bodyPr>
            <a:normAutofit fontScale="90000"/>
          </a:bodyPr>
          <a:lstStyle/>
          <a:p>
            <a:r>
              <a:rPr lang="en-GB" b="1" dirty="0" smtClean="0">
                <a:solidFill>
                  <a:schemeClr val="bg1"/>
                </a:solidFill>
              </a:rPr>
              <a:t/>
            </a:r>
            <a:br>
              <a:rPr lang="en-GB" b="1" dirty="0" smtClean="0">
                <a:solidFill>
                  <a:schemeClr val="bg1"/>
                </a:solidFill>
              </a:rPr>
            </a:br>
            <a:r>
              <a:rPr lang="en-GB" b="1" dirty="0" smtClean="0">
                <a:solidFill>
                  <a:schemeClr val="bg1"/>
                </a:solidFill>
              </a:rPr>
              <a:t>Answer sample question 1</a:t>
            </a:r>
            <a:r>
              <a:rPr lang="en-GB" dirty="0" smtClean="0"/>
              <a:t/>
            </a:r>
            <a:br>
              <a:rPr lang="en-GB" dirty="0" smtClean="0"/>
            </a:br>
            <a:endParaRPr lang="en-GB" dirty="0"/>
          </a:p>
        </p:txBody>
      </p:sp>
      <p:pic>
        <p:nvPicPr>
          <p:cNvPr id="3" name="Picture 2"/>
          <p:cNvPicPr>
            <a:picLocks noChangeAspect="1"/>
          </p:cNvPicPr>
          <p:nvPr/>
        </p:nvPicPr>
        <p:blipFill>
          <a:blip r:embed="rId2"/>
          <a:stretch>
            <a:fillRect/>
          </a:stretch>
        </p:blipFill>
        <p:spPr>
          <a:xfrm>
            <a:off x="3880533" y="365125"/>
            <a:ext cx="7486650" cy="61531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8916372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From the specification</a:t>
            </a:r>
            <a:endParaRPr lang="en-GB" dirty="0"/>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a:bodyPr>
          <a:lstStyle/>
          <a:p>
            <a:pPr marL="0" indent="0">
              <a:buNone/>
            </a:pPr>
            <a:r>
              <a:rPr lang="en-GB" sz="4000" dirty="0"/>
              <a:t>a) Development of corporate objectives from mission statement/corporate </a:t>
            </a:r>
            <a:r>
              <a:rPr lang="en-GB" sz="4000" dirty="0" smtClean="0"/>
              <a:t>aims</a:t>
            </a:r>
            <a:endParaRPr lang="en-GB" sz="4000" dirty="0"/>
          </a:p>
          <a:p>
            <a:pPr marL="0" indent="0">
              <a:buNone/>
            </a:pPr>
            <a:r>
              <a:rPr lang="en-GB" sz="4000" dirty="0"/>
              <a:t>b) Critical appraisal of mission </a:t>
            </a:r>
            <a:r>
              <a:rPr lang="en-GB" sz="4000" dirty="0" smtClean="0"/>
              <a:t>statements</a:t>
            </a:r>
            <a:r>
              <a:rPr lang="en-GB" sz="4000" dirty="0"/>
              <a:t>	</a:t>
            </a:r>
          </a:p>
          <a:p>
            <a:pPr marL="0" indent="0">
              <a:buNone/>
            </a:pPr>
            <a:endParaRPr lang="en-GB" dirty="0"/>
          </a:p>
        </p:txBody>
      </p:sp>
    </p:spTree>
    <p:extLst>
      <p:ext uri="{BB962C8B-B14F-4D97-AF65-F5344CB8AC3E}">
        <p14:creationId xmlns:p14="http://schemas.microsoft.com/office/powerpoint/2010/main" val="18992702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en-GB" dirty="0" smtClean="0"/>
              <a:t>Case study for question 2 </a:t>
            </a:r>
            <a:endParaRPr lang="en-GB" dirty="0"/>
          </a:p>
        </p:txBody>
      </p:sp>
      <p:pic>
        <p:nvPicPr>
          <p:cNvPr id="3" name="Picture 2"/>
          <p:cNvPicPr>
            <a:picLocks noChangeAspect="1"/>
          </p:cNvPicPr>
          <p:nvPr/>
        </p:nvPicPr>
        <p:blipFill>
          <a:blip r:embed="rId2"/>
          <a:stretch>
            <a:fillRect/>
          </a:stretch>
        </p:blipFill>
        <p:spPr>
          <a:xfrm>
            <a:off x="838200" y="2059880"/>
            <a:ext cx="10420239" cy="32991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558512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smtClean="0"/>
              <a:t>Sample question 2</a:t>
            </a:r>
            <a:endParaRPr lang="en-GB" dirty="0"/>
          </a:p>
        </p:txBody>
      </p:sp>
      <p:sp>
        <p:nvSpPr>
          <p:cNvPr id="8" name="Hexagon 7"/>
          <p:cNvSpPr/>
          <p:nvPr/>
        </p:nvSpPr>
        <p:spPr>
          <a:xfrm>
            <a:off x="95154" y="4760259"/>
            <a:ext cx="3026229" cy="1905000"/>
          </a:xfrm>
          <a:prstGeom prst="hexagon">
            <a:avLst/>
          </a:prstGeom>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Level 1</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dirty="0" smtClean="0">
                <a:solidFill>
                  <a:prstClr val="white"/>
                </a:solidFill>
                <a:latin typeface="Calibri" panose="020F0502020204030204"/>
              </a:rPr>
              <a:t>1-2</a:t>
            </a:r>
            <a:endParaRPr kumimoji="0" lang="en-GB"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Hexagon 8"/>
          <p:cNvSpPr/>
          <p:nvPr/>
        </p:nvSpPr>
        <p:spPr>
          <a:xfrm>
            <a:off x="3121383" y="4760259"/>
            <a:ext cx="2928257" cy="1894114"/>
          </a:xfrm>
          <a:prstGeom prst="hexagon">
            <a:avLst/>
          </a:prstGeom>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Level 2</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dirty="0" smtClean="0">
                <a:solidFill>
                  <a:prstClr val="white"/>
                </a:solidFill>
                <a:latin typeface="Calibri" panose="020F0502020204030204"/>
              </a:rPr>
              <a:t>3-4</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Hexagon 9"/>
          <p:cNvSpPr/>
          <p:nvPr/>
        </p:nvSpPr>
        <p:spPr>
          <a:xfrm>
            <a:off x="6049640" y="4785087"/>
            <a:ext cx="2928257" cy="1839685"/>
          </a:xfrm>
          <a:prstGeom prst="hexagon">
            <a:avLst/>
          </a:prstGeom>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Level 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 5-7</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Hexagon 10"/>
          <p:cNvSpPr/>
          <p:nvPr/>
        </p:nvSpPr>
        <p:spPr>
          <a:xfrm>
            <a:off x="8977897" y="4792916"/>
            <a:ext cx="2928257" cy="1839685"/>
          </a:xfrm>
          <a:prstGeom prst="hexagon">
            <a:avLst/>
          </a:prstGeom>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Level 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 8-10</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p:cNvPicPr>
            <a:picLocks noChangeAspect="1"/>
          </p:cNvPicPr>
          <p:nvPr/>
        </p:nvPicPr>
        <p:blipFill>
          <a:blip r:embed="rId3"/>
          <a:stretch>
            <a:fillRect/>
          </a:stretch>
        </p:blipFill>
        <p:spPr>
          <a:xfrm>
            <a:off x="740132" y="2588599"/>
            <a:ext cx="10395953" cy="10188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10319657" y="3245899"/>
            <a:ext cx="1034143" cy="369332"/>
          </a:xfrm>
          <a:prstGeom prst="rect">
            <a:avLst/>
          </a:prstGeom>
          <a:noFill/>
        </p:spPr>
        <p:txBody>
          <a:bodyPr wrap="square" rtlCol="0">
            <a:spAutoFit/>
          </a:bodyPr>
          <a:lstStyle/>
          <a:p>
            <a:r>
              <a:rPr lang="en-GB" dirty="0" smtClean="0"/>
              <a:t>[10]</a:t>
            </a:r>
            <a:endParaRPr lang="en-GB" dirty="0"/>
          </a:p>
        </p:txBody>
      </p:sp>
    </p:spTree>
    <p:extLst>
      <p:ext uri="{BB962C8B-B14F-4D97-AF65-F5344CB8AC3E}">
        <p14:creationId xmlns:p14="http://schemas.microsoft.com/office/powerpoint/2010/main" val="2910432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052918"/>
            <a:ext cx="2702859" cy="2214282"/>
          </a:xfrm>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pPr algn="ctr"/>
            <a:r>
              <a:rPr lang="en-GB" dirty="0" smtClean="0"/>
              <a:t>Answer sample question 1</a:t>
            </a:r>
            <a:br>
              <a:rPr lang="en-GB" dirty="0" smtClean="0"/>
            </a:br>
            <a:r>
              <a:rPr lang="en-GB" dirty="0" smtClean="0"/>
              <a:t>slide 1 of 2</a:t>
            </a:r>
            <a:endParaRPr lang="en-GB" dirty="0"/>
          </a:p>
        </p:txBody>
      </p:sp>
      <p:pic>
        <p:nvPicPr>
          <p:cNvPr id="3" name="Picture 2"/>
          <p:cNvPicPr/>
          <p:nvPr/>
        </p:nvPicPr>
        <p:blipFill>
          <a:blip r:embed="rId2"/>
          <a:stretch>
            <a:fillRect/>
          </a:stretch>
        </p:blipFill>
        <p:spPr>
          <a:xfrm>
            <a:off x="3584120" y="154921"/>
            <a:ext cx="6779079" cy="6626879"/>
          </a:xfrm>
          <a:prstGeom prst="rect">
            <a:avLst/>
          </a:prstGeom>
        </p:spPr>
      </p:pic>
    </p:spTree>
    <p:extLst>
      <p:ext uri="{BB962C8B-B14F-4D97-AF65-F5344CB8AC3E}">
        <p14:creationId xmlns:p14="http://schemas.microsoft.com/office/powerpoint/2010/main" val="4889284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052918"/>
            <a:ext cx="2702859" cy="2214282"/>
          </a:xfrm>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pPr algn="ctr"/>
            <a:r>
              <a:rPr lang="en-GB" dirty="0" smtClean="0"/>
              <a:t>Answer sample question 1</a:t>
            </a:r>
            <a:br>
              <a:rPr lang="en-GB" dirty="0" smtClean="0"/>
            </a:br>
            <a:r>
              <a:rPr lang="en-GB" dirty="0" smtClean="0"/>
              <a:t>slide 2 of 2</a:t>
            </a:r>
            <a:endParaRPr lang="en-GB" dirty="0"/>
          </a:p>
        </p:txBody>
      </p:sp>
      <p:pic>
        <p:nvPicPr>
          <p:cNvPr id="4" name="Picture 3"/>
          <p:cNvPicPr/>
          <p:nvPr/>
        </p:nvPicPr>
        <p:blipFill>
          <a:blip r:embed="rId2"/>
          <a:stretch>
            <a:fillRect/>
          </a:stretch>
        </p:blipFill>
        <p:spPr>
          <a:xfrm>
            <a:off x="3186701" y="112169"/>
            <a:ext cx="6175013" cy="6658746"/>
          </a:xfrm>
          <a:prstGeom prst="rect">
            <a:avLst/>
          </a:prstGeom>
        </p:spPr>
      </p:pic>
    </p:spTree>
    <p:extLst>
      <p:ext uri="{BB962C8B-B14F-4D97-AF65-F5344CB8AC3E}">
        <p14:creationId xmlns:p14="http://schemas.microsoft.com/office/powerpoint/2010/main" val="32024457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smtClean="0"/>
              <a:t>Case study for question 3</a:t>
            </a:r>
            <a:endParaRPr lang="en-GB" dirty="0"/>
          </a:p>
        </p:txBody>
      </p:sp>
      <p:pic>
        <p:nvPicPr>
          <p:cNvPr id="3" name="Picture 2"/>
          <p:cNvPicPr>
            <a:picLocks noChangeAspect="1"/>
          </p:cNvPicPr>
          <p:nvPr/>
        </p:nvPicPr>
        <p:blipFill>
          <a:blip r:embed="rId3"/>
          <a:stretch>
            <a:fillRect/>
          </a:stretch>
        </p:blipFill>
        <p:spPr>
          <a:xfrm>
            <a:off x="838200" y="2074279"/>
            <a:ext cx="10515600" cy="36954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559785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smtClean="0"/>
              <a:t>Sample question 3</a:t>
            </a:r>
            <a:endParaRPr lang="en-GB" dirty="0"/>
          </a:p>
        </p:txBody>
      </p:sp>
      <p:sp>
        <p:nvSpPr>
          <p:cNvPr id="8" name="Hexagon 7"/>
          <p:cNvSpPr/>
          <p:nvPr/>
        </p:nvSpPr>
        <p:spPr>
          <a:xfrm>
            <a:off x="1483687" y="4647370"/>
            <a:ext cx="3026229" cy="1905000"/>
          </a:xfrm>
          <a:prstGeom prst="hexagon">
            <a:avLst/>
          </a:prstGeom>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Knowledge 1</a:t>
            </a:r>
            <a:endParaRPr kumimoji="0" lang="en-GB"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Hexagon 8"/>
          <p:cNvSpPr/>
          <p:nvPr/>
        </p:nvSpPr>
        <p:spPr>
          <a:xfrm>
            <a:off x="4509916" y="4647370"/>
            <a:ext cx="2928257" cy="1894114"/>
          </a:xfrm>
          <a:prstGeom prst="hexagon">
            <a:avLst/>
          </a:prstGeom>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Application 2</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Hexagon 9"/>
          <p:cNvSpPr/>
          <p:nvPr/>
        </p:nvSpPr>
        <p:spPr>
          <a:xfrm>
            <a:off x="7438173" y="4672198"/>
            <a:ext cx="2928257" cy="1839685"/>
          </a:xfrm>
          <a:prstGeom prst="hexagon">
            <a:avLst/>
          </a:prstGeom>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Analysis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 1</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Content Placeholder 3"/>
          <p:cNvPicPr>
            <a:picLocks noGrp="1" noChangeAspect="1"/>
          </p:cNvPicPr>
          <p:nvPr>
            <p:ph idx="1"/>
          </p:nvPr>
        </p:nvPicPr>
        <p:blipFill>
          <a:blip r:embed="rId2"/>
          <a:stretch>
            <a:fillRect/>
          </a:stretch>
        </p:blipFill>
        <p:spPr>
          <a:xfrm>
            <a:off x="838201" y="2374168"/>
            <a:ext cx="10515600" cy="10578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655427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smtClean="0"/>
              <a:t>Answer sample question 2</a:t>
            </a:r>
            <a:endParaRPr lang="en-GB" dirty="0"/>
          </a:p>
        </p:txBody>
      </p:sp>
      <p:pic>
        <p:nvPicPr>
          <p:cNvPr id="3" name="Picture 2"/>
          <p:cNvPicPr>
            <a:picLocks noChangeAspect="1"/>
          </p:cNvPicPr>
          <p:nvPr/>
        </p:nvPicPr>
        <p:blipFill>
          <a:blip r:embed="rId2"/>
          <a:stretch>
            <a:fillRect/>
          </a:stretch>
        </p:blipFill>
        <p:spPr>
          <a:xfrm>
            <a:off x="2724979" y="1982426"/>
            <a:ext cx="6742043" cy="43732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653392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pattFill prst="pct90">
          <a:fgClr>
            <a:schemeClr val="accent2">
              <a:lumMod val="75000"/>
            </a:schemeClr>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lstStyle/>
          <a:p>
            <a:r>
              <a:rPr lang="en-GB" dirty="0"/>
              <a:t>Glossary</a:t>
            </a:r>
          </a:p>
        </p:txBody>
      </p:sp>
      <p:sp>
        <p:nvSpPr>
          <p:cNvPr id="3" name="Content Placeholder 2"/>
          <p:cNvSpPr>
            <a:spLocks noGrp="1"/>
          </p:cNvSpPr>
          <p:nvPr>
            <p:ph idx="1"/>
          </p:nvPr>
        </p:nvSpPr>
        <p:spPr/>
        <p:style>
          <a:lnRef idx="2">
            <a:schemeClr val="accent2"/>
          </a:lnRef>
          <a:fillRef idx="1">
            <a:schemeClr val="lt1"/>
          </a:fillRef>
          <a:effectRef idx="0">
            <a:schemeClr val="accent2"/>
          </a:effectRef>
          <a:fontRef idx="minor">
            <a:schemeClr val="dk1"/>
          </a:fontRef>
        </p:style>
        <p:txBody>
          <a:bodyPr>
            <a:normAutofit/>
          </a:bodyPr>
          <a:lstStyle/>
          <a:p>
            <a:r>
              <a:rPr lang="en-GB" b="1" dirty="0"/>
              <a:t>Corporate </a:t>
            </a:r>
            <a:r>
              <a:rPr lang="en-GB" b="1" dirty="0" smtClean="0"/>
              <a:t>Objectives; </a:t>
            </a:r>
            <a:r>
              <a:rPr lang="en-GB" dirty="0"/>
              <a:t>Specific, measurable goals a company aims to achieve within a set timeframe to </a:t>
            </a:r>
            <a:r>
              <a:rPr lang="en-GB" dirty="0" smtClean="0"/>
              <a:t>fulfil </a:t>
            </a:r>
            <a:r>
              <a:rPr lang="en-GB" dirty="0"/>
              <a:t>its overall </a:t>
            </a:r>
            <a:r>
              <a:rPr lang="en-GB" dirty="0" smtClean="0"/>
              <a:t>strategy (SMART).</a:t>
            </a:r>
          </a:p>
          <a:p>
            <a:r>
              <a:rPr lang="en-GB" b="1" dirty="0" smtClean="0"/>
              <a:t>Mission </a:t>
            </a:r>
            <a:r>
              <a:rPr lang="en-GB" b="1" dirty="0" smtClean="0"/>
              <a:t>Statement; </a:t>
            </a:r>
            <a:r>
              <a:rPr lang="en-GB" dirty="0"/>
              <a:t>A concise declaration of a company's purpose, core values, and primary goals, guiding its direction and decisions</a:t>
            </a:r>
            <a:r>
              <a:rPr lang="en-GB" dirty="0" smtClean="0"/>
              <a:t>.</a:t>
            </a:r>
          </a:p>
          <a:p>
            <a:r>
              <a:rPr lang="en-GB" b="1" dirty="0" smtClean="0"/>
              <a:t>Corporate </a:t>
            </a:r>
            <a:r>
              <a:rPr lang="en-GB" b="1" dirty="0" smtClean="0"/>
              <a:t>Aims; </a:t>
            </a:r>
            <a:r>
              <a:rPr lang="en-GB" dirty="0"/>
              <a:t>Broad, long-term </a:t>
            </a:r>
            <a:r>
              <a:rPr lang="en-GB" dirty="0" smtClean="0"/>
              <a:t>goals </a:t>
            </a:r>
            <a:r>
              <a:rPr lang="en-GB" dirty="0"/>
              <a:t>reflecting the overall intentions and desired achievements of a company.</a:t>
            </a:r>
            <a:endParaRPr lang="en-GB" dirty="0" smtClean="0"/>
          </a:p>
        </p:txBody>
      </p:sp>
    </p:spTree>
    <p:extLst>
      <p:ext uri="{BB962C8B-B14F-4D97-AF65-F5344CB8AC3E}">
        <p14:creationId xmlns:p14="http://schemas.microsoft.com/office/powerpoint/2010/main" val="27191737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9881" y="1378068"/>
            <a:ext cx="5492239" cy="3888413"/>
          </a:xfrm>
          <a:prstGeom prst="rect">
            <a:avLst/>
          </a:prstGeom>
        </p:spPr>
      </p:pic>
    </p:spTree>
    <p:extLst>
      <p:ext uri="{BB962C8B-B14F-4D97-AF65-F5344CB8AC3E}">
        <p14:creationId xmlns:p14="http://schemas.microsoft.com/office/powerpoint/2010/main" val="1250621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smtClean="0"/>
              <a:t>Starter</a:t>
            </a:r>
            <a:endParaRPr lang="en-GB" dirty="0"/>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en-GB" sz="3200" dirty="0"/>
              <a:t>This is a mission statement:</a:t>
            </a:r>
          </a:p>
          <a:p>
            <a:endParaRPr lang="en-GB" sz="3200" dirty="0"/>
          </a:p>
          <a:p>
            <a:pPr marL="0" indent="0">
              <a:buNone/>
            </a:pPr>
            <a:r>
              <a:rPr lang="en-GB" sz="4000" b="1" i="1" dirty="0" smtClean="0"/>
              <a:t>“To </a:t>
            </a:r>
            <a:r>
              <a:rPr lang="en-GB" sz="4000" b="1" i="1" dirty="0"/>
              <a:t>inspire and nurture the human spirit – one person, one cup and one neighbourhood at a </a:t>
            </a:r>
            <a:r>
              <a:rPr lang="en-GB" sz="4000" b="1" i="1" dirty="0" smtClean="0"/>
              <a:t>time”</a:t>
            </a:r>
            <a:endParaRPr lang="en-GB" sz="4000" b="1" i="1" dirty="0"/>
          </a:p>
          <a:p>
            <a:endParaRPr lang="en-GB" sz="3200" dirty="0"/>
          </a:p>
          <a:p>
            <a:r>
              <a:rPr lang="en-GB" sz="3200" dirty="0"/>
              <a:t>Which business do you think this might be from?</a:t>
            </a:r>
          </a:p>
          <a:p>
            <a:endParaRPr lang="en-GB" dirty="0"/>
          </a:p>
        </p:txBody>
      </p:sp>
    </p:spTree>
    <p:extLst>
      <p:ext uri="{BB962C8B-B14F-4D97-AF65-F5344CB8AC3E}">
        <p14:creationId xmlns:p14="http://schemas.microsoft.com/office/powerpoint/2010/main" val="36471262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66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bg1"/>
                </a:solidFill>
              </a:rPr>
              <a:t>Answer to starter</a:t>
            </a:r>
            <a:endParaRPr lang="en-GB" dirty="0">
              <a:solidFill>
                <a:schemeClr val="bg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4" y="1934817"/>
            <a:ext cx="11827142" cy="39226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62100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t>Definition: Mission Statement</a:t>
            </a:r>
            <a:endParaRPr lang="en-GB" dirty="0"/>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smtClean="0"/>
              <a:t>A mission statement is a qualitative statement of an organisation’s aims</a:t>
            </a:r>
            <a:endParaRPr lang="en-GB" dirty="0"/>
          </a:p>
        </p:txBody>
      </p:sp>
    </p:spTree>
    <p:extLst>
      <p:ext uri="{BB962C8B-B14F-4D97-AF65-F5344CB8AC3E}">
        <p14:creationId xmlns:p14="http://schemas.microsoft.com/office/powerpoint/2010/main" val="32325995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style>
          <a:lnRef idx="2">
            <a:schemeClr val="dk1"/>
          </a:lnRef>
          <a:fillRef idx="1">
            <a:schemeClr val="lt1"/>
          </a:fillRef>
          <a:effectRef idx="0">
            <a:schemeClr val="dk1"/>
          </a:effectRef>
          <a:fontRef idx="minor">
            <a:schemeClr val="dk1"/>
          </a:fontRef>
        </p:style>
        <p:txBody>
          <a:bodyPr>
            <a:normAutofit fontScale="85000" lnSpcReduction="10000"/>
          </a:bodyPr>
          <a:lstStyle/>
          <a:p>
            <a:r>
              <a:rPr lang="en-GB" sz="5400" b="1" dirty="0">
                <a:solidFill>
                  <a:schemeClr val="tx1"/>
                </a:solidFill>
              </a:rPr>
              <a:t>Development of corporate objectives from mission statement/corporate aims</a:t>
            </a:r>
          </a:p>
        </p:txBody>
      </p:sp>
      <p:pic>
        <p:nvPicPr>
          <p:cNvPr id="4" name="Picture 3" descr="Banner, Header, Businessmen, Talk, Negotiation, Man"/>
          <p:cNvPicPr>
            <a:picLocks noChangeAspect="1" noChangeArrowheads="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4952" y="0"/>
            <a:ext cx="12236952" cy="3834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8021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pPr algn="ctr"/>
            <a:r>
              <a:rPr lang="en-GB" dirty="0" smtClean="0"/>
              <a:t>Hierarchy of business objectives</a:t>
            </a:r>
            <a:endParaRPr lang="en-GB" dirty="0"/>
          </a:p>
        </p:txBody>
      </p:sp>
      <p:pic>
        <p:nvPicPr>
          <p:cNvPr id="3" name="Picture 2"/>
          <p:cNvPicPr>
            <a:picLocks noChangeAspect="1"/>
          </p:cNvPicPr>
          <p:nvPr/>
        </p:nvPicPr>
        <p:blipFill>
          <a:blip r:embed="rId2"/>
          <a:stretch>
            <a:fillRect/>
          </a:stretch>
        </p:blipFill>
        <p:spPr>
          <a:xfrm>
            <a:off x="3044743" y="1789614"/>
            <a:ext cx="5485797" cy="4724503"/>
          </a:xfrm>
          <a:prstGeom prst="rect">
            <a:avLst/>
          </a:prstGeom>
        </p:spPr>
      </p:pic>
    </p:spTree>
    <p:extLst>
      <p:ext uri="{BB962C8B-B14F-4D97-AF65-F5344CB8AC3E}">
        <p14:creationId xmlns:p14="http://schemas.microsoft.com/office/powerpoint/2010/main" val="864551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smtClean="0"/>
              <a:t>Mission statement - Nike</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A mission statement is a short way of a business expressing their main intent</a:t>
            </a:r>
          </a:p>
          <a:p>
            <a:r>
              <a:rPr lang="en-GB" dirty="0"/>
              <a:t>Nike’s mission statement is "To bring inspiration and innovation to every athlete* in the world</a:t>
            </a:r>
            <a:r>
              <a:rPr lang="en-GB" dirty="0" smtClean="0"/>
              <a:t>.“ </a:t>
            </a:r>
          </a:p>
          <a:p>
            <a:r>
              <a:rPr lang="en-GB" dirty="0" smtClean="0"/>
              <a:t>The </a:t>
            </a:r>
            <a:r>
              <a:rPr lang="en-GB" dirty="0"/>
              <a:t>legendary University of Oregon track and field coach, and Nike co-founder, Bill </a:t>
            </a:r>
            <a:r>
              <a:rPr lang="en-GB" dirty="0" err="1"/>
              <a:t>Bowerman</a:t>
            </a:r>
            <a:r>
              <a:rPr lang="en-GB" dirty="0"/>
              <a:t> said, "If you have a body, you are an athlete."</a:t>
            </a: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0146" y="2073299"/>
            <a:ext cx="5195187" cy="3795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88531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899</TotalTime>
  <Words>1791</Words>
  <Application>Microsoft Office PowerPoint</Application>
  <PresentationFormat>Widescreen</PresentationFormat>
  <Paragraphs>195</Paragraphs>
  <Slides>38</Slides>
  <Notes>13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38</vt:i4>
      </vt:variant>
    </vt:vector>
  </HeadingPairs>
  <TitlesOfParts>
    <vt:vector size="45" baseType="lpstr">
      <vt:lpstr>Arial</vt:lpstr>
      <vt:lpstr>Arial Black</vt:lpstr>
      <vt:lpstr>Arial Rounded MT Bold</vt:lpstr>
      <vt:lpstr>Calibri</vt:lpstr>
      <vt:lpstr>Calibri Light</vt:lpstr>
      <vt:lpstr>Office Theme</vt:lpstr>
      <vt:lpstr>1_Office Theme</vt:lpstr>
      <vt:lpstr>PowerPoint Presentation</vt:lpstr>
      <vt:lpstr>You will need worksheet 331 1 for this lesson</vt:lpstr>
      <vt:lpstr>From the specification</vt:lpstr>
      <vt:lpstr>Starter</vt:lpstr>
      <vt:lpstr>Answer to starter</vt:lpstr>
      <vt:lpstr>Definition: Mission Statement</vt:lpstr>
      <vt:lpstr>PowerPoint Presentation</vt:lpstr>
      <vt:lpstr>Hierarchy of business objectives</vt:lpstr>
      <vt:lpstr>Mission statement - Nike</vt:lpstr>
      <vt:lpstr>Mission statement - Amazon</vt:lpstr>
      <vt:lpstr>Mission statement – Coca Cola</vt:lpstr>
      <vt:lpstr>Mission statement - Google</vt:lpstr>
      <vt:lpstr>Mission statement - Disney</vt:lpstr>
      <vt:lpstr>Corporate objectives</vt:lpstr>
      <vt:lpstr>Corporate objectives are SMART objectives</vt:lpstr>
      <vt:lpstr>Department objectives</vt:lpstr>
      <vt:lpstr>PowerPoint Presentation</vt:lpstr>
      <vt:lpstr>What is the purpose of a mission statement?</vt:lpstr>
      <vt:lpstr>Who is the intended audience for a mission statement?</vt:lpstr>
      <vt:lpstr>Uses of mission statements</vt:lpstr>
      <vt:lpstr>Limitations of mission statements</vt:lpstr>
      <vt:lpstr>Stakeholder perspectives on mission statements</vt:lpstr>
      <vt:lpstr>Stakeholder perspectives on mission statements</vt:lpstr>
      <vt:lpstr>Plenary Quiz</vt:lpstr>
      <vt:lpstr>Plenary Quiz Answers</vt:lpstr>
      <vt:lpstr>PowerPoint Presentation</vt:lpstr>
      <vt:lpstr>Case study for question 1 </vt:lpstr>
      <vt:lpstr>Sample question 1</vt:lpstr>
      <vt:lpstr> Answer sample question 1 </vt:lpstr>
      <vt:lpstr>Case study for question 2 </vt:lpstr>
      <vt:lpstr>Sample question 2</vt:lpstr>
      <vt:lpstr>Answer sample question 1 slide 1 of 2</vt:lpstr>
      <vt:lpstr>Answer sample question 1 slide 2 of 2</vt:lpstr>
      <vt:lpstr>Case study for question 3</vt:lpstr>
      <vt:lpstr>Sample question 3</vt:lpstr>
      <vt:lpstr>Answer sample question 2</vt:lpstr>
      <vt:lpstr>Glossary</vt:lpstr>
      <vt:lpstr>PowerPoint Presentation</vt:lpstr>
    </vt:vector>
  </TitlesOfParts>
  <Company>Derby High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Hilton</dc:creator>
  <cp:lastModifiedBy>Sarah Hilton for Revisionstation</cp:lastModifiedBy>
  <cp:revision>170</cp:revision>
  <dcterms:created xsi:type="dcterms:W3CDTF">2017-05-29T18:04:54Z</dcterms:created>
  <dcterms:modified xsi:type="dcterms:W3CDTF">2024-05-27T16:02:24Z</dcterms:modified>
</cp:coreProperties>
</file>