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  <p:sldMasterId id="2147483708" r:id="rId3"/>
  </p:sldMasterIdLst>
  <p:notesMasterIdLst>
    <p:notesMasterId r:id="rId50"/>
  </p:notesMasterIdLst>
  <p:sldIdLst>
    <p:sldId id="338" r:id="rId4"/>
    <p:sldId id="365" r:id="rId5"/>
    <p:sldId id="262" r:id="rId6"/>
    <p:sldId id="274" r:id="rId7"/>
    <p:sldId id="351" r:id="rId8"/>
    <p:sldId id="352" r:id="rId9"/>
    <p:sldId id="353" r:id="rId10"/>
    <p:sldId id="339" r:id="rId11"/>
    <p:sldId id="349" r:id="rId12"/>
    <p:sldId id="314" r:id="rId13"/>
    <p:sldId id="315" r:id="rId14"/>
    <p:sldId id="268" r:id="rId15"/>
    <p:sldId id="269" r:id="rId16"/>
    <p:sldId id="271" r:id="rId17"/>
    <p:sldId id="340" r:id="rId18"/>
    <p:sldId id="316" r:id="rId19"/>
    <p:sldId id="317" r:id="rId20"/>
    <p:sldId id="319" r:id="rId21"/>
    <p:sldId id="276" r:id="rId22"/>
    <p:sldId id="277" r:id="rId23"/>
    <p:sldId id="278" r:id="rId24"/>
    <p:sldId id="341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42" r:id="rId37"/>
    <p:sldId id="343" r:id="rId38"/>
    <p:sldId id="344" r:id="rId39"/>
    <p:sldId id="325" r:id="rId40"/>
    <p:sldId id="326" r:id="rId41"/>
    <p:sldId id="327" r:id="rId42"/>
    <p:sldId id="328" r:id="rId43"/>
    <p:sldId id="329" r:id="rId44"/>
    <p:sldId id="330" r:id="rId45"/>
    <p:sldId id="345" r:id="rId46"/>
    <p:sldId id="331" r:id="rId47"/>
    <p:sldId id="332" r:id="rId48"/>
    <p:sldId id="263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600"/>
    <a:srgbClr val="457800"/>
    <a:srgbClr val="FFCC66"/>
    <a:srgbClr val="6F4F2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980" autoAdjust="0"/>
    <p:restoredTop sz="86486" autoAdjust="0"/>
  </p:normalViewPr>
  <p:slideViewPr>
    <p:cSldViewPr snapToGrid="0">
      <p:cViewPr varScale="1">
        <p:scale>
          <a:sx n="68" d="100"/>
          <a:sy n="68" d="100"/>
        </p:scale>
        <p:origin x="109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BABFC-0DBE-4B65-B704-9511A470E4F3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DB99C-FD7F-4940-8609-857D6B6841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024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Author’s note:</a:t>
            </a:r>
          </a:p>
          <a:p>
            <a:r>
              <a:rPr lang="en-GB" dirty="0"/>
              <a:t>You get an opportunity here to discuss what a characteristic</a:t>
            </a:r>
            <a:r>
              <a:rPr lang="en-GB" baseline="0" dirty="0"/>
              <a:t> is and t</a:t>
            </a:r>
            <a:r>
              <a:rPr lang="en-GB" dirty="0"/>
              <a:t>his is so learners can choose</a:t>
            </a:r>
            <a:r>
              <a:rPr lang="en-GB" baseline="0" dirty="0"/>
              <a:t> one word which sums them up – a way to engage the class they can draw a circle or sign their initial over one word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FFC32-5E65-4166-8A26-5CA80EEA2A2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59934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20B62-3895-4841-BC1E-0C7EA3CEE5AE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2146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Suggested answer:</a:t>
            </a:r>
          </a:p>
          <a:p>
            <a:r>
              <a:rPr lang="en-GB" dirty="0"/>
              <a:t>Job losses, or loss of investors.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This can also lead to loss of sales, loss of revenue and loss of profitability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Nice opportunity to talk about analysis….x ….leading to…. 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8548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Suggested answer:</a:t>
            </a:r>
          </a:p>
          <a:p>
            <a:r>
              <a:rPr lang="en-GB" dirty="0"/>
              <a:t>Lots of alternatives see all the pictures on</a:t>
            </a:r>
            <a:r>
              <a:rPr lang="en-GB" baseline="0" dirty="0"/>
              <a:t> the right of this slide are businesses from just a small area. 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cost of an MOT test is set by the Driver &amp; Vehicle Licensing Agency (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DVLA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and depends on the type of vehicle that's being checked. In 2021, the maximum fee that a garage can legally charge for a car's MOT is £54.85, with no extra VAT on top.   So garages need to complete on non-price factors such as customer service courtesy car etc. </a:t>
            </a: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27605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u="sng" dirty="0"/>
              <a:t>Suggested answer:</a:t>
            </a:r>
          </a:p>
          <a:p>
            <a:r>
              <a:rPr lang="en-GB" dirty="0"/>
              <a:t>Limited </a:t>
            </a:r>
            <a:r>
              <a:rPr lang="en-GB" dirty="0" smtClean="0"/>
              <a:t>liability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20B62-3895-4841-BC1E-0C7EA3CEE5AE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03470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u="sng" dirty="0"/>
              <a:t>Suggested answer:</a:t>
            </a:r>
          </a:p>
          <a:p>
            <a:r>
              <a:rPr lang="en-GB" dirty="0"/>
              <a:t>Ruin crops, kill animals and livestock,</a:t>
            </a:r>
            <a:r>
              <a:rPr lang="en-GB" baseline="0" dirty="0"/>
              <a:t> farm may suffer huge financial losses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35450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 smtClean="0"/>
              <a:t>Suggested answers:</a:t>
            </a:r>
          </a:p>
          <a:p>
            <a:r>
              <a:rPr lang="en-GB" dirty="0" smtClean="0"/>
              <a:t>If</a:t>
            </a:r>
            <a:r>
              <a:rPr lang="en-GB" baseline="0" dirty="0" smtClean="0"/>
              <a:t> B&amp;Q has reliable staff then they will have good levels of customer service because there will be enough staff on to cover a shift and to answer customer questions.  Having staff available is critical because they also sell kitchens and some items tat need to come from a warehouse, be ordered or even cut to length (like wood).  </a:t>
            </a:r>
          </a:p>
          <a:p>
            <a:r>
              <a:rPr lang="en-GB" b="1" u="sng" baseline="0" dirty="0" smtClean="0"/>
              <a:t>Examiner’s note:</a:t>
            </a:r>
          </a:p>
          <a:p>
            <a:r>
              <a:rPr lang="en-GB" baseline="0" dirty="0" smtClean="0"/>
              <a:t>The answer should be relevant to B&amp;Q and not general “they could save money” – “you get lower costs” would be too vague. 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48768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Correct answer:</a:t>
            </a:r>
          </a:p>
          <a:p>
            <a:r>
              <a:rPr lang="en-GB" dirty="0" smtClean="0"/>
              <a:t>E – is wrong – it’s not that type of risk (not physical) a business risk is something different, a risk of not gaining enough sales to keep</a:t>
            </a:r>
            <a:r>
              <a:rPr lang="en-GB" baseline="0" dirty="0" smtClean="0"/>
              <a:t> trading.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242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Answers:</a:t>
            </a:r>
          </a:p>
          <a:p>
            <a:r>
              <a:rPr lang="en-GB" dirty="0"/>
              <a:t>35% of UK business owners say the main reward for owning</a:t>
            </a:r>
            <a:r>
              <a:rPr lang="en-GB" baseline="0" dirty="0"/>
              <a:t> a business is to keep the profit.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8DB99C-FD7F-4940-8609-857D6B6841AC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019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8DB99C-FD7F-4940-8609-857D6B6841AC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5942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Author's note:</a:t>
            </a:r>
          </a:p>
          <a:p>
            <a:r>
              <a:rPr lang="en-GB" dirty="0"/>
              <a:t>I did a terrible example on purpose so that students may be inspired to make a better</a:t>
            </a:r>
            <a:r>
              <a:rPr lang="en-GB" baseline="0" dirty="0"/>
              <a:t> version. Hopefully they will replace the word something with product – they should pick that up.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DCFA1-7198-4107-A5EE-C4F226AD0AC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8730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8DB99C-FD7F-4940-8609-857D6B6841AC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402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8DB99C-FD7F-4940-8609-857D6B6841AC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8722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8DB99C-FD7F-4940-8609-857D6B6841AC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8623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8DB99C-FD7F-4940-8609-857D6B6841AC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2779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23242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3754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u="sng" dirty="0"/>
              <a:t>Suggested answer:</a:t>
            </a:r>
          </a:p>
          <a:p>
            <a:r>
              <a:rPr lang="en-GB" dirty="0"/>
              <a:t>This could be a long answer</a:t>
            </a:r>
            <a:r>
              <a:rPr lang="en-GB" baseline="0" dirty="0"/>
              <a:t> as there are lots of types of malware for example; viruses, Trojans, worms, ransomware, spyware etc. Students may have been taught this in ICT / computer science so may have a good grounding in it. </a:t>
            </a:r>
          </a:p>
          <a:p>
            <a:r>
              <a:rPr lang="en-GB" dirty="0"/>
              <a:t>Malware, short for malicious software, refers to any software intentionally designed to cause damage to a computer, server, client, or computer network. It includes various types of harmful programs.</a:t>
            </a:r>
            <a:r>
              <a:rPr lang="en-GB" baseline="0" dirty="0"/>
              <a:t> </a:t>
            </a:r>
          </a:p>
          <a:p>
            <a:endParaRPr lang="en-GB" baseline="0" dirty="0"/>
          </a:p>
          <a:p>
            <a:r>
              <a:rPr lang="en-GB" b="1" u="sng" baseline="0" dirty="0"/>
              <a:t>Potential impact on businesses: </a:t>
            </a:r>
          </a:p>
          <a:p>
            <a:r>
              <a:rPr lang="en-GB" dirty="0"/>
              <a:t>Loss of revenue due to downtime, loss of business opportunities, and decreased productivity.</a:t>
            </a:r>
          </a:p>
          <a:p>
            <a:r>
              <a:rPr lang="en-GB" dirty="0"/>
              <a:t>Theft of customer data, intellectual property, financial information, and confidential business information.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20B62-3895-4841-BC1E-0C7EA3CEE5AE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275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959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0430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421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4521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581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6887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6773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709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0845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3241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338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92336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501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4310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3595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4024-5A0A-4B13-B6B9-7B7313638132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B3B21-83BD-49A9-8974-817C5682BE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87084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4024-5A0A-4B13-B6B9-7B7313638132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B3B21-83BD-49A9-8974-817C5682BE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3945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4024-5A0A-4B13-B6B9-7B7313638132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B3B21-83BD-49A9-8974-817C5682BE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1791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4024-5A0A-4B13-B6B9-7B7313638132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B3B21-83BD-49A9-8974-817C5682BE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41729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4024-5A0A-4B13-B6B9-7B7313638132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B3B21-83BD-49A9-8974-817C5682BE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13436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4024-5A0A-4B13-B6B9-7B7313638132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B3B21-83BD-49A9-8974-817C5682BE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6931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4024-5A0A-4B13-B6B9-7B7313638132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B3B21-83BD-49A9-8974-817C5682BE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171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31330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4024-5A0A-4B13-B6B9-7B7313638132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B3B21-83BD-49A9-8974-817C5682BE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64103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4024-5A0A-4B13-B6B9-7B7313638132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B3B21-83BD-49A9-8974-817C5682BE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5332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4024-5A0A-4B13-B6B9-7B7313638132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B3B21-83BD-49A9-8974-817C5682BE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82794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4024-5A0A-4B13-B6B9-7B7313638132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B3B21-83BD-49A9-8974-817C5682BE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870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846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275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005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5635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8389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954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9B7E3-04F0-4266-82F1-CF4EC8B74E78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179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470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84024-5A0A-4B13-B6B9-7B7313638132}" type="datetimeFigureOut">
              <a:rPr lang="en-GB" smtClean="0"/>
              <a:t>04/04/2025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B3B21-83BD-49A9-8974-817C5682BE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6847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otonthehighstreet.com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news/articles/c4g04p8d19ro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news/articles/c8rke8z6kpxo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1" y="0"/>
            <a:ext cx="12188389" cy="6858000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282222" y="2723445"/>
            <a:ext cx="6524978" cy="157303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400" dirty="0">
                <a:solidFill>
                  <a:schemeClr val="tx1"/>
                </a:solidFill>
              </a:rPr>
              <a:t>1.1 The role of business enterprise and entrepreneurship</a:t>
            </a:r>
          </a:p>
        </p:txBody>
      </p:sp>
    </p:spTree>
    <p:extLst>
      <p:ext uri="{BB962C8B-B14F-4D97-AF65-F5344CB8AC3E}">
        <p14:creationId xmlns:p14="http://schemas.microsoft.com/office/powerpoint/2010/main" val="291752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>
                <a:solidFill>
                  <a:srgbClr val="FFFFCC"/>
                </a:solidFill>
              </a:rPr>
              <a:t>The purpose of business activity and enterprise: introduction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sz="3200" dirty="0"/>
              <a:t>There </a:t>
            </a:r>
            <a:r>
              <a:rPr lang="en-GB" sz="3200" dirty="0" smtClean="0"/>
              <a:t>many purposes </a:t>
            </a:r>
            <a:r>
              <a:rPr lang="en-GB" sz="3200" dirty="0"/>
              <a:t>of business activities and enterprise, but the three main ones that OCR would like you to be able to discuss in your GCSE </a:t>
            </a:r>
            <a:r>
              <a:rPr lang="en-GB" sz="3200" dirty="0" smtClean="0"/>
              <a:t>business exam </a:t>
            </a:r>
            <a:r>
              <a:rPr lang="en-GB" sz="3200" dirty="0"/>
              <a:t>are:</a:t>
            </a:r>
          </a:p>
          <a:p>
            <a:endParaRPr lang="en-GB" sz="3200" dirty="0"/>
          </a:p>
          <a:p>
            <a:pPr marL="514350" indent="-514350">
              <a:buFont typeface="+mj-lt"/>
              <a:buAutoNum type="arabicPeriod"/>
            </a:pPr>
            <a:r>
              <a:rPr lang="en-GB" sz="3200" dirty="0"/>
              <a:t>Spotting a business opportunity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200" dirty="0"/>
              <a:t>Developing ideas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200" dirty="0"/>
              <a:t>Satisfying the needs of customers</a:t>
            </a:r>
          </a:p>
        </p:txBody>
      </p:sp>
    </p:spTree>
    <p:extLst>
      <p:ext uri="{BB962C8B-B14F-4D97-AF65-F5344CB8AC3E}">
        <p14:creationId xmlns:p14="http://schemas.microsoft.com/office/powerpoint/2010/main" val="3512736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/>
              <a:t>Definition: Entrepreneur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sz="4000" dirty="0"/>
              <a:t>An entrepreneur is a person who takes a business risk in the hope of gaining a reward. Usually that reward is profit.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9530" y="4077072"/>
            <a:ext cx="2349364" cy="256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22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5181600" cy="132556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The purpose of business activity and enterprise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#1 Spotting an opportunity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dirty="0"/>
              <a:t>A successful business will be one that spots an opportunity to make a profit</a:t>
            </a:r>
          </a:p>
          <a:p>
            <a:r>
              <a:rPr lang="en-GB" dirty="0"/>
              <a:t>The opportunity could be where there are lots of businesses already making a healthy profit</a:t>
            </a:r>
          </a:p>
          <a:p>
            <a:r>
              <a:rPr lang="en-GB" dirty="0"/>
              <a:t>The entrepreneur may also spot an opportunity to trade and also make a difference to society, this is called a social enterprise</a:t>
            </a:r>
          </a:p>
        </p:txBody>
      </p:sp>
      <p:pic>
        <p:nvPicPr>
          <p:cNvPr id="2050" name="Picture 2" descr="My First Million — Holly Tucker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345" y="1690688"/>
            <a:ext cx="4609594" cy="25900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hlinkClick r:id="rId3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382" b="23272"/>
          <a:stretch/>
        </p:blipFill>
        <p:spPr>
          <a:xfrm>
            <a:off x="7259031" y="80419"/>
            <a:ext cx="2641325" cy="13826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29867" y="4280694"/>
            <a:ext cx="56134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Arial Black" panose="020B0A04020102020204" pitchFamily="34" charset="0"/>
              </a:rPr>
              <a:t>Founders:</a:t>
            </a:r>
            <a:r>
              <a:rPr lang="en-GB" dirty="0">
                <a:latin typeface="Arial Black" panose="020B0A04020102020204" pitchFamily="34" charset="0"/>
              </a:rPr>
              <a:t> Holly Tucker and Sophie Cornish</a:t>
            </a:r>
          </a:p>
          <a:p>
            <a:r>
              <a:rPr lang="en-GB" dirty="0">
                <a:latin typeface="Arial Black" panose="020B0A04020102020204" pitchFamily="34" charset="0"/>
              </a:rPr>
              <a:t>noticed that small, creative, independent sellers were struggling to reach a wider audience online. </a:t>
            </a:r>
            <a:r>
              <a:rPr lang="en-GB" dirty="0" smtClean="0">
                <a:latin typeface="Arial Black" panose="020B0A04020102020204" pitchFamily="34" charset="0"/>
              </a:rPr>
              <a:t>So </a:t>
            </a:r>
            <a:r>
              <a:rPr lang="en-GB" dirty="0">
                <a:latin typeface="Arial Black" panose="020B0A04020102020204" pitchFamily="34" charset="0"/>
              </a:rPr>
              <a:t>they created Notonthehighstreet.com, an online marketplace for makers and </a:t>
            </a:r>
            <a:r>
              <a:rPr lang="en-GB" dirty="0" smtClean="0">
                <a:latin typeface="Arial Black" panose="020B0A04020102020204" pitchFamily="34" charset="0"/>
              </a:rPr>
              <a:t>crafters to sell their products. </a:t>
            </a:r>
            <a:endParaRPr lang="en-GB" dirty="0"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65762" y="478015"/>
            <a:ext cx="1760262" cy="102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1191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The purpose of business activity and enterprise :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#2 </a:t>
            </a:r>
            <a:r>
              <a:rPr lang="en-GB" dirty="0"/>
              <a:t>Developing an idea for a business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GB" dirty="0"/>
              <a:t>Once an entrepreneur has spotted a business opportunity or had a good idea they will then need to turn this into a working business</a:t>
            </a:r>
          </a:p>
          <a:p>
            <a:r>
              <a:rPr lang="en-GB" dirty="0"/>
              <a:t>The next stage will be to get some market research to see if there is a real demand for the product or service</a:t>
            </a:r>
          </a:p>
          <a:p>
            <a:r>
              <a:rPr lang="en-GB" dirty="0"/>
              <a:t>Then the entrepreneur will need to write a business plan to attract funding so they have money to start the business</a:t>
            </a:r>
          </a:p>
          <a:p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1825625"/>
            <a:ext cx="5181600" cy="28060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72200" y="4766597"/>
            <a:ext cx="6019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Black" panose="020B0A04020102020204" pitchFamily="34" charset="0"/>
              </a:rPr>
              <a:t>Ben Francis noticed a lack of stylish, affordable gym clothing designed for serious fitness enthusiasts and weightlifters. He started by </a:t>
            </a:r>
            <a:r>
              <a:rPr lang="en-GB" b="1" dirty="0">
                <a:latin typeface="Arial Black" panose="020B0A04020102020204" pitchFamily="34" charset="0"/>
              </a:rPr>
              <a:t>sewing gym clothes at home</a:t>
            </a:r>
            <a:r>
              <a:rPr lang="en-GB" dirty="0">
                <a:latin typeface="Arial Black" panose="020B0A04020102020204" pitchFamily="34" charset="0"/>
              </a:rPr>
              <a:t> and printing logos in his garage, combining fitness with fashion and social media marketing.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1229" y="3675721"/>
            <a:ext cx="1760262" cy="102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6525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81600" cy="132556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The purpose of business activity and enterprise: #3</a:t>
            </a:r>
            <a:r>
              <a:rPr lang="en-GB" sz="2800" dirty="0"/>
              <a:t> Satisfying the needs of customers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GB" dirty="0"/>
              <a:t>Customer needs are the </a:t>
            </a:r>
            <a:r>
              <a:rPr lang="en-GB" dirty="0" smtClean="0"/>
              <a:t>elements </a:t>
            </a:r>
            <a:r>
              <a:rPr lang="en-GB" dirty="0"/>
              <a:t>that customers require when buying a product or service</a:t>
            </a:r>
          </a:p>
          <a:p>
            <a:r>
              <a:rPr lang="en-GB" dirty="0"/>
              <a:t>A successful business will identify the needs of customers</a:t>
            </a:r>
          </a:p>
          <a:p>
            <a:r>
              <a:rPr lang="en-GB" dirty="0"/>
              <a:t>The entrepreneurs will need to listen to their customers to find out what their needs are</a:t>
            </a:r>
          </a:p>
          <a:p>
            <a:r>
              <a:rPr lang="en-GB" dirty="0"/>
              <a:t>The entrepreneurs will then decide what products or services they can provide or produce that will satisfy these needs</a:t>
            </a:r>
          </a:p>
        </p:txBody>
      </p:sp>
      <p:pic>
        <p:nvPicPr>
          <p:cNvPr id="3074" name="Picture 2" descr="Julian Hearn's Bio | Huel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9622" y="365125"/>
            <a:ext cx="5181600" cy="35321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019801" y="4032185"/>
            <a:ext cx="531142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latin typeface="Arial Black" panose="020B0A04020102020204" pitchFamily="34" charset="0"/>
              </a:rPr>
              <a:t>Julian Hearn created </a:t>
            </a:r>
            <a:r>
              <a:rPr lang="en-GB" sz="1400" b="1" dirty="0">
                <a:latin typeface="Arial Black" panose="020B0A04020102020204" pitchFamily="34" charset="0"/>
              </a:rPr>
              <a:t>Huel</a:t>
            </a:r>
            <a:r>
              <a:rPr lang="en-GB" sz="1400" dirty="0">
                <a:latin typeface="Arial Black" panose="020B0A04020102020204" pitchFamily="34" charset="0"/>
              </a:rPr>
              <a:t> (short for "Human Fuel"), a meal replacement shake made from natural ingredients, packed with all the nutrients the body needs. </a:t>
            </a:r>
          </a:p>
          <a:p>
            <a:r>
              <a:rPr lang="en-GB" sz="1400" dirty="0">
                <a:latin typeface="Arial Black" panose="020B0A04020102020204" pitchFamily="34" charset="0"/>
              </a:rPr>
              <a:t>Huel satisfied the needs of: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>
                <a:latin typeface="Arial Black" panose="020B0A04020102020204" pitchFamily="34" charset="0"/>
              </a:rPr>
              <a:t>Office workers with little time to cook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>
                <a:latin typeface="Arial Black" panose="020B0A04020102020204" pitchFamily="34" charset="0"/>
              </a:rPr>
              <a:t>Fitness-conscious individuals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>
                <a:latin typeface="Arial Black" panose="020B0A04020102020204" pitchFamily="34" charset="0"/>
              </a:rPr>
              <a:t>People looking for a healthy and convenient food solution</a:t>
            </a:r>
          </a:p>
          <a:p>
            <a:r>
              <a:rPr lang="en-GB" sz="1400" dirty="0">
                <a:latin typeface="Arial Black" panose="020B0A04020102020204" pitchFamily="34" charset="0"/>
              </a:rPr>
              <a:t>Now Huel is sold in over 100 countries and has become a leader in the meal replacement market.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8340" y="230188"/>
            <a:ext cx="1760262" cy="102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782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8200" y="3739982"/>
            <a:ext cx="897466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6600" dirty="0">
                <a:solidFill>
                  <a:prstClr val="black"/>
                </a:solidFill>
              </a:rPr>
              <a:t>The characteristics of an entrepreneur</a:t>
            </a:r>
          </a:p>
        </p:txBody>
      </p:sp>
    </p:spTree>
    <p:extLst>
      <p:ext uri="{BB962C8B-B14F-4D97-AF65-F5344CB8AC3E}">
        <p14:creationId xmlns:p14="http://schemas.microsoft.com/office/powerpoint/2010/main" val="39840973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/>
              <a:t>Definition: Characteristic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sz="4000" dirty="0"/>
              <a:t>A characteristic is a typical noticeable quality of something or someone. For example, you might be; musical, funny, artistic, sporty and so on.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9530" y="4077072"/>
            <a:ext cx="2349364" cy="256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633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Characteristics of entrepreneurs: 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GB" sz="3200" dirty="0"/>
              <a:t>There are many characteristics that entrepreneurs might have but the 4 that OCR would like you to be able to discuss in your GCSE </a:t>
            </a:r>
            <a:r>
              <a:rPr lang="en-GB" sz="3200" dirty="0" smtClean="0"/>
              <a:t>business exam </a:t>
            </a:r>
            <a:r>
              <a:rPr lang="en-GB" sz="3200" dirty="0"/>
              <a:t>are: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sz="2800" dirty="0" smtClean="0"/>
              <a:t>Creativity</a:t>
            </a:r>
            <a:endParaRPr lang="en-GB" sz="2800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Risk taking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Determination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Confidence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09211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334000" cy="132556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Characteristics of entrepreneurs</a:t>
            </a:r>
            <a:r>
              <a:rPr lang="en-GB" sz="3200" dirty="0">
                <a:solidFill>
                  <a:srgbClr val="FFFFCC"/>
                </a:solidFill>
              </a:rPr>
              <a:t>:</a:t>
            </a:r>
            <a:br>
              <a:rPr lang="en-GB" sz="3200" dirty="0">
                <a:solidFill>
                  <a:srgbClr val="FFFFCC"/>
                </a:solidFill>
              </a:rPr>
            </a:br>
            <a:r>
              <a:rPr lang="en-GB" sz="3200" dirty="0"/>
              <a:t>#1 Creativity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GB" dirty="0"/>
              <a:t>Successful entrepreneurs are creative</a:t>
            </a:r>
          </a:p>
          <a:p>
            <a:r>
              <a:rPr lang="en-GB" dirty="0"/>
              <a:t>Creativity opens the door to new business opportunities</a:t>
            </a:r>
          </a:p>
          <a:p>
            <a:r>
              <a:rPr lang="en-GB" dirty="0"/>
              <a:t>Creativity is a way of thinking that inspires, challenges and helps entrepreneurs to satisfy their customers’ needs in a new and exciting way</a:t>
            </a:r>
          </a:p>
          <a:p>
            <a:r>
              <a:rPr lang="en-GB" dirty="0"/>
              <a:t>Creativity can make businesses competitive</a:t>
            </a:r>
          </a:p>
        </p:txBody>
      </p:sp>
      <p:pic>
        <p:nvPicPr>
          <p:cNvPr id="4098" name="Picture 2" descr="On the Yinka Ilori trai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7666" y="718255"/>
            <a:ext cx="5181600" cy="29146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07666" y="3826932"/>
            <a:ext cx="55908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Black" panose="020B0A04020102020204" pitchFamily="34" charset="0"/>
              </a:rPr>
              <a:t>Yinka Ilori (MBE) started by upcycling old furniture into vibrant art pieces with cultural meaning. He turned this creative vision into a successful design studio, working on large-scale public art, interior design, and collaborations with major brands like </a:t>
            </a:r>
            <a:r>
              <a:rPr lang="en-GB" b="1" dirty="0">
                <a:latin typeface="Arial Black" panose="020B0A04020102020204" pitchFamily="34" charset="0"/>
              </a:rPr>
              <a:t>Nike, Lego, and Selfridges</a:t>
            </a:r>
            <a:r>
              <a:rPr lang="en-GB" dirty="0">
                <a:latin typeface="Arial Black" panose="020B0A04020102020204" pitchFamily="34" charset="0"/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5762" y="478015"/>
            <a:ext cx="1760262" cy="102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2583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Characteristics of entrepreneurs: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/>
              <a:t>#2 Risk taking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GB" dirty="0"/>
              <a:t>There is more on risk and reward later in this PowerPoint</a:t>
            </a:r>
          </a:p>
          <a:p>
            <a:r>
              <a:rPr lang="en-GB" dirty="0"/>
              <a:t>An entrepreneur is someone who </a:t>
            </a:r>
            <a:r>
              <a:rPr lang="en-GB" dirty="0" smtClean="0"/>
              <a:t>is defined as </a:t>
            </a:r>
            <a:r>
              <a:rPr lang="en-GB" dirty="0"/>
              <a:t>taking a business risk in the hope of a reward (usually profit)</a:t>
            </a:r>
          </a:p>
          <a:p>
            <a:r>
              <a:rPr lang="en-GB" dirty="0"/>
              <a:t>Many entrepreneurs have taken risks to get their businesses to where they are now, perhaps they left a secure job or took out a loan</a:t>
            </a:r>
          </a:p>
        </p:txBody>
      </p:sp>
      <p:pic>
        <p:nvPicPr>
          <p:cNvPr id="5122" name="Picture 2" descr="X Factor for new firms' founded by Ghost bos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3548" y="1825625"/>
            <a:ext cx="4942443" cy="30850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208889" y="5046133"/>
            <a:ext cx="52616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Black" panose="020B0A04020102020204" pitchFamily="34" charset="0"/>
              </a:rPr>
              <a:t>Touker Suleyman takes lots of risk by buying fashion </a:t>
            </a:r>
            <a:r>
              <a:rPr lang="en-GB" dirty="0" smtClean="0">
                <a:latin typeface="Arial Black" panose="020B0A04020102020204" pitchFamily="34" charset="0"/>
              </a:rPr>
              <a:t>brands that are in financial difficulty. He </a:t>
            </a:r>
            <a:r>
              <a:rPr lang="en-GB" dirty="0">
                <a:latin typeface="Arial Black" panose="020B0A04020102020204" pitchFamily="34" charset="0"/>
              </a:rPr>
              <a:t>often appears on Dragon’s Den </a:t>
            </a:r>
            <a:r>
              <a:rPr lang="en-GB" dirty="0" smtClean="0">
                <a:latin typeface="Arial Black" panose="020B0A04020102020204" pitchFamily="34" charset="0"/>
              </a:rPr>
              <a:t>and has had a 50 year career in UK fashion</a:t>
            </a:r>
            <a:r>
              <a:rPr lang="en-GB" dirty="0">
                <a:latin typeface="Arial Black" panose="020B0A04020102020204" pitchFamily="34" charset="0"/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4473" y="1690159"/>
            <a:ext cx="1760262" cy="102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40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50000"/>
            </a:schemeClr>
          </a:solidFill>
        </p:spPr>
        <p:txBody>
          <a:bodyPr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You need worksheet 1.1 for this lesson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363015"/>
            <a:ext cx="10515600" cy="32765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03564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Characteristics of entrepreneurs: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/>
              <a:t>#3 Determination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GB" dirty="0"/>
              <a:t>Determination means a decision or the focus to get something done, the ability to continue to try to do something although it is difficult</a:t>
            </a:r>
          </a:p>
          <a:p>
            <a:r>
              <a:rPr lang="en-GB" dirty="0"/>
              <a:t>Entrepreneurs may not succeed at first they may need to make many versions of their first product, they may have to start at the bottom and work up</a:t>
            </a:r>
          </a:p>
          <a:p>
            <a:r>
              <a:rPr lang="en-GB" dirty="0"/>
              <a:t>Successful entrepreneurs have the determination to keep trying with their business</a:t>
            </a:r>
          </a:p>
        </p:txBody>
      </p:sp>
      <p:pic>
        <p:nvPicPr>
          <p:cNvPr id="5" name="Content Placeholder 4">
            <a:hlinkClick r:id="rId3"/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456229" y="1825625"/>
            <a:ext cx="4613542" cy="4351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24477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Characteristics of entrepreneurs: </a:t>
            </a:r>
            <a:r>
              <a:rPr lang="en-GB" dirty="0"/>
              <a:t>#4 Confidence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GB" dirty="0"/>
              <a:t>Confidence is the quality of being certain of your abilities as an entrepreneur</a:t>
            </a:r>
          </a:p>
          <a:p>
            <a:r>
              <a:rPr lang="en-GB" dirty="0"/>
              <a:t>There is an expression in business that “people buy from people, not companies” and having confidence will help the entrepreneur to: </a:t>
            </a: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make sales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gain </a:t>
            </a:r>
            <a:r>
              <a:rPr lang="en-GB" dirty="0"/>
              <a:t>new </a:t>
            </a:r>
            <a:r>
              <a:rPr lang="en-GB" dirty="0" smtClean="0"/>
              <a:t>suppliers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attract </a:t>
            </a:r>
            <a:r>
              <a:rPr lang="en-GB" dirty="0"/>
              <a:t>customers </a:t>
            </a:r>
          </a:p>
          <a:p>
            <a:r>
              <a:rPr lang="en-GB" dirty="0">
                <a:solidFill>
                  <a:srgbClr val="FF0000"/>
                </a:solidFill>
              </a:rPr>
              <a:t>Are you a confident person? </a:t>
            </a:r>
          </a:p>
        </p:txBody>
      </p:sp>
      <p:pic>
        <p:nvPicPr>
          <p:cNvPr id="6" name="Content Placeholder 7">
            <a:hlinkClick r:id="rId3"/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5857" y="1825625"/>
            <a:ext cx="4514286" cy="4351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97506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8200" y="3739982"/>
            <a:ext cx="897466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concept of risk and reward</a:t>
            </a:r>
          </a:p>
        </p:txBody>
      </p:sp>
    </p:spTree>
    <p:extLst>
      <p:ext uri="{BB962C8B-B14F-4D97-AF65-F5344CB8AC3E}">
        <p14:creationId xmlns:p14="http://schemas.microsoft.com/office/powerpoint/2010/main" val="19690136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/>
              <a:t>Definition: Risk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sz="4000" dirty="0"/>
              <a:t>Business risk is the possibility a company will have lower than anticipated profits or experience a loss rather than making a profit.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9530" y="4077072"/>
            <a:ext cx="2349364" cy="256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5174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/>
              <a:t>Business risks: 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There are many risks in business, but here are some of the main </a:t>
            </a:r>
            <a:r>
              <a:rPr lang="en-GB" dirty="0" smtClean="0"/>
              <a:t>ones that OCR would like you to be able to discuss in your GCSE business exam:</a:t>
            </a:r>
            <a:endParaRPr lang="en-GB" dirty="0"/>
          </a:p>
          <a:p>
            <a:pPr marL="971550" lvl="1" indent="-514350">
              <a:buFont typeface="+mj-lt"/>
              <a:buAutoNum type="arabicPeriod"/>
            </a:pPr>
            <a:r>
              <a:rPr lang="en-GB" dirty="0"/>
              <a:t>Cyber-attacks, hackers or malware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dirty="0"/>
              <a:t>Change in tastes and trends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dirty="0"/>
              <a:t>Negative </a:t>
            </a:r>
            <a:r>
              <a:rPr lang="en-GB" dirty="0" smtClean="0"/>
              <a:t>media</a:t>
            </a:r>
            <a:endParaRPr lang="en-GB" dirty="0"/>
          </a:p>
          <a:p>
            <a:pPr marL="971550" lvl="1" indent="-514350">
              <a:buFont typeface="+mj-lt"/>
              <a:buAutoNum type="arabicPeriod"/>
            </a:pPr>
            <a:r>
              <a:rPr lang="en-GB" dirty="0"/>
              <a:t>Risk from competition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dirty="0"/>
              <a:t>Financial risks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dirty="0"/>
              <a:t>Weather, natural disasters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dirty="0"/>
              <a:t>Unreliable staff</a:t>
            </a:r>
          </a:p>
          <a:p>
            <a:pPr marL="514350" indent="-514350">
              <a:buFont typeface="+mj-lt"/>
              <a:buAutoNum type="arabicPeriod"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15538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/>
              <a:t>Risks: #1 Cyber-attacks, hackers or malware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0515600" cy="43513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A business which gets cyber-attacked may suffer: 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GB" dirty="0">
                <a:solidFill>
                  <a:schemeClr val="tx1"/>
                </a:solidFill>
              </a:rPr>
              <a:t>Loss of data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GB" dirty="0">
                <a:solidFill>
                  <a:schemeClr val="tx1"/>
                </a:solidFill>
              </a:rPr>
              <a:t>Loss of money if scammed 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GB" dirty="0">
                <a:solidFill>
                  <a:schemeClr val="tx1"/>
                </a:solidFill>
              </a:rPr>
              <a:t>Loss of reputation </a:t>
            </a:r>
            <a:endParaRPr lang="en-GB" dirty="0" smtClean="0">
              <a:solidFill>
                <a:schemeClr val="tx1"/>
              </a:solidFill>
            </a:endParaRPr>
          </a:p>
          <a:p>
            <a:pPr marL="914400" lvl="1" indent="-457200">
              <a:buFont typeface="+mj-lt"/>
              <a:buAutoNum type="alphaLcParenR"/>
            </a:pPr>
            <a:r>
              <a:rPr lang="en-GB" dirty="0" smtClean="0">
                <a:solidFill>
                  <a:schemeClr val="tx1"/>
                </a:solidFill>
              </a:rPr>
              <a:t>Loss of confidential information about customers</a:t>
            </a:r>
            <a:endParaRPr lang="en-GB" dirty="0">
              <a:solidFill>
                <a:schemeClr val="tx1"/>
              </a:solidFill>
            </a:endParaRPr>
          </a:p>
          <a:p>
            <a:r>
              <a:rPr lang="en-GB" b="1" dirty="0" smtClean="0">
                <a:solidFill>
                  <a:srgbClr val="FF0000"/>
                </a:solidFill>
              </a:rPr>
              <a:t>What </a:t>
            </a:r>
            <a:r>
              <a:rPr lang="en-GB" b="1" dirty="0">
                <a:solidFill>
                  <a:srgbClr val="FF0000"/>
                </a:solidFill>
              </a:rPr>
              <a:t>is malware in this context and how would it impact businesses?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192047" y="4882775"/>
            <a:ext cx="6446431" cy="1610100"/>
          </a:xfrm>
          <a:prstGeom prst="rect">
            <a:avLst/>
          </a:prstGeom>
          <a:ln w="762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716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dirty="0"/>
              <a:t>Risks: #2 Change in tastes and trends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63304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GB" dirty="0"/>
              <a:t>Consumer tastes change over time which means that businesses are at risk if they don’t keep up with current trends</a:t>
            </a:r>
          </a:p>
          <a:p>
            <a:r>
              <a:rPr lang="en-GB" dirty="0"/>
              <a:t>Businesses operate in dynamic markets where consumers are demanding new products and services </a:t>
            </a:r>
            <a:endParaRPr lang="en-GB" dirty="0" smtClean="0"/>
          </a:p>
          <a:p>
            <a:r>
              <a:rPr lang="en-GB" dirty="0" smtClean="0"/>
              <a:t>For example: Since </a:t>
            </a:r>
            <a:r>
              <a:rPr lang="en-GB" dirty="0" err="1" smtClean="0"/>
              <a:t>COVID</a:t>
            </a:r>
            <a:r>
              <a:rPr lang="en-GB" dirty="0" smtClean="0"/>
              <a:t> customers are buying less formal wear for the office, opting instead to work from home and wear athleisure </a:t>
            </a:r>
            <a:endParaRPr lang="en-GB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226643"/>
            <a:ext cx="5181600" cy="35493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194925">
            <a:off x="5907085" y="4780946"/>
            <a:ext cx="6022272" cy="6809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5791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81600" cy="132556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dirty="0"/>
              <a:t>Risks: #3 Negative </a:t>
            </a:r>
            <a:r>
              <a:rPr lang="en-GB" dirty="0" smtClean="0"/>
              <a:t>media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n-GB" dirty="0"/>
              <a:t>Negative media attention can damage an entrepreneur’s reputation, reduce customer trust, and harm their brand. </a:t>
            </a:r>
            <a:endParaRPr lang="en-GB" dirty="0" smtClean="0"/>
          </a:p>
          <a:p>
            <a:r>
              <a:rPr lang="en-GB" dirty="0" smtClean="0"/>
              <a:t>It </a:t>
            </a:r>
            <a:r>
              <a:rPr lang="en-GB" dirty="0"/>
              <a:t>can lead to lost sales, investor concern, and even business failure. Social media spreads news fast, making it harder to control the story or recover quickly.</a:t>
            </a:r>
            <a:endParaRPr lang="en-GB" b="1" dirty="0" smtClean="0">
              <a:solidFill>
                <a:srgbClr val="FF0000"/>
              </a:solidFill>
            </a:endParaRPr>
          </a:p>
          <a:p>
            <a:r>
              <a:rPr lang="en-GB" b="1" dirty="0" smtClean="0">
                <a:solidFill>
                  <a:srgbClr val="FF0000"/>
                </a:solidFill>
              </a:rPr>
              <a:t>This can also </a:t>
            </a:r>
            <a:r>
              <a:rPr lang="en-GB" b="1" dirty="0">
                <a:solidFill>
                  <a:srgbClr val="FF0000"/>
                </a:solidFill>
              </a:rPr>
              <a:t>lead to _____________?</a:t>
            </a:r>
          </a:p>
        </p:txBody>
      </p:sp>
      <p:pic>
        <p:nvPicPr>
          <p:cNvPr id="2050" name="Picture 2" descr="Acu Seeds - Six Offers on Dragons' Den and a deal with Steven Bartlett –  East Heali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666" y="1383064"/>
            <a:ext cx="51816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5509" y="510867"/>
            <a:ext cx="1619603" cy="176860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7666" y="3355622"/>
            <a:ext cx="1760262" cy="10234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07666" y="4515946"/>
            <a:ext cx="5414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Black" panose="020B0A04020102020204" pitchFamily="34" charset="0"/>
              </a:rPr>
              <a:t>Giselle Boxer, founder of Acu Seeds, faced negative media attention following her appearance on the television show </a:t>
            </a:r>
            <a:r>
              <a:rPr lang="en-GB" i="1" dirty="0">
                <a:latin typeface="Arial Black" panose="020B0A04020102020204" pitchFamily="34" charset="0"/>
              </a:rPr>
              <a:t>Dragons' </a:t>
            </a:r>
            <a:r>
              <a:rPr lang="en-GB" i="1" dirty="0" smtClean="0">
                <a:latin typeface="Arial Black" panose="020B0A04020102020204" pitchFamily="34" charset="0"/>
              </a:rPr>
              <a:t>Den</a:t>
            </a:r>
            <a:r>
              <a:rPr lang="en-GB" dirty="0" smtClean="0">
                <a:latin typeface="Arial Black" panose="020B0A04020102020204" pitchFamily="34" charset="0"/>
              </a:rPr>
              <a:t>. Medical professionals rejected the claims of her ear seed products</a:t>
            </a:r>
            <a:endParaRPr lang="en-GB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2839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dirty="0"/>
              <a:t>Risks: #4 Risk from competition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dirty="0"/>
              <a:t>If a business faces strong competition it could respond by: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GB" dirty="0"/>
              <a:t>Reducing their prices, but this will lower profits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GB" dirty="0"/>
              <a:t>Promote their business more, but this will raise costs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GB" dirty="0"/>
              <a:t>Improve the product or service in some way, but this will also raise costs</a:t>
            </a:r>
          </a:p>
        </p:txBody>
      </p:sp>
      <p:pic>
        <p:nvPicPr>
          <p:cNvPr id="6" name="Picture 2" descr="Award-winning garage sees demand for EV specialism grow by 300 percent -  Garage Service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8453" y="2348880"/>
            <a:ext cx="4925347" cy="3240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9240" y="5157192"/>
            <a:ext cx="504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Why are MOT car garages an example of strong competition?</a:t>
            </a:r>
          </a:p>
        </p:txBody>
      </p:sp>
    </p:spTree>
    <p:extLst>
      <p:ext uri="{BB962C8B-B14F-4D97-AF65-F5344CB8AC3E}">
        <p14:creationId xmlns:p14="http://schemas.microsoft.com/office/powerpoint/2010/main" val="7836847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/>
              <a:t>Risks: #5 Financial risks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en-GB" dirty="0"/>
              <a:t>Running a business can be a financial risk for the owner</a:t>
            </a:r>
          </a:p>
          <a:p>
            <a:r>
              <a:rPr lang="en-GB" dirty="0"/>
              <a:t>The owner may put their own cash and other assets (e.g. a van) into a business</a:t>
            </a:r>
          </a:p>
          <a:p>
            <a:r>
              <a:rPr lang="en-GB" dirty="0"/>
              <a:t>If the business does not do well then the owner could lose their money, which is why many businesses become private limited companies to </a:t>
            </a:r>
            <a:r>
              <a:rPr lang="en-GB" u="sng" dirty="0"/>
              <a:t>protect</a:t>
            </a:r>
            <a:r>
              <a:rPr lang="en-GB" dirty="0"/>
              <a:t> the owner’s savings and possessions</a:t>
            </a:r>
          </a:p>
          <a:p>
            <a:r>
              <a:rPr lang="en-GB" b="1" dirty="0" smtClean="0">
                <a:solidFill>
                  <a:srgbClr val="FF0000"/>
                </a:solidFill>
              </a:rPr>
              <a:t>What is the correct business term for this protection?</a:t>
            </a:r>
            <a:endParaRPr lang="en-GB" b="1" dirty="0">
              <a:solidFill>
                <a:srgbClr val="FF0000"/>
              </a:solidFill>
            </a:endParaRPr>
          </a:p>
          <a:p>
            <a:endParaRPr lang="en-GB" dirty="0"/>
          </a:p>
        </p:txBody>
      </p:sp>
      <p:pic>
        <p:nvPicPr>
          <p:cNvPr id="5" name="Picture 2" descr="How to buy a van for your small business – ultimate guid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172200" y="2731195"/>
            <a:ext cx="5181600" cy="25401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761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/>
              <a:t>Lesson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sz="3200" dirty="0"/>
              <a:t>The purpose of business activity and enterprise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3200" dirty="0"/>
              <a:t>Spotting an opportunity, developing an idea for a business, satisfying the needs of customers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GB" sz="3200" dirty="0"/>
          </a:p>
          <a:p>
            <a:pPr marL="514350" indent="-514350">
              <a:buFont typeface="+mj-lt"/>
              <a:buAutoNum type="arabicPeriod"/>
            </a:pPr>
            <a:r>
              <a:rPr lang="en-GB" sz="3200" dirty="0"/>
              <a:t>Characteristics of an entrepreneur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3200" dirty="0"/>
              <a:t>Creativity, risk taking, determination and confidence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GB" sz="3200" dirty="0"/>
          </a:p>
          <a:p>
            <a:pPr marL="514350" indent="-514350">
              <a:buFont typeface="+mj-lt"/>
              <a:buAutoNum type="arabicPeriod"/>
            </a:pPr>
            <a:r>
              <a:rPr lang="en-GB" sz="3200" dirty="0"/>
              <a:t>The concept of risk and reward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08506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defRPr/>
            </a:pPr>
            <a:r>
              <a:rPr lang="en-GB" dirty="0"/>
              <a:t>Risks: #6  Weather, natural disasters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GB" dirty="0"/>
              <a:t>A disaster can strike any organisation, large or small. It can arrive in the shape of a storm, flood, fire, earthquake and even  a tsunami</a:t>
            </a:r>
          </a:p>
          <a:p>
            <a:r>
              <a:rPr lang="en-GB" dirty="0"/>
              <a:t>It may take some time for the business to return to normal operation after an incident</a:t>
            </a:r>
          </a:p>
          <a:p>
            <a:r>
              <a:rPr lang="en-GB" dirty="0"/>
              <a:t>Climate change means UK businesses must plan for extremes of weather  </a:t>
            </a:r>
          </a:p>
        </p:txBody>
      </p:sp>
      <p:pic>
        <p:nvPicPr>
          <p:cNvPr id="5122" name="Picture 2" descr="Clash over government's flood protection measures - Farmers Weekly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8833" y="1988840"/>
            <a:ext cx="5181600" cy="29189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96000" y="5205960"/>
            <a:ext cx="5257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</a:rPr>
              <a:t>What impact would a flood have on a </a:t>
            </a:r>
            <a:r>
              <a:rPr lang="en-GB" sz="3200" b="1" dirty="0" smtClean="0">
                <a:solidFill>
                  <a:srgbClr val="FF0000"/>
                </a:solidFill>
              </a:rPr>
              <a:t>farming business?</a:t>
            </a:r>
            <a:endParaRPr lang="en-GB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9703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GB" dirty="0"/>
              <a:t>Risks: #7 Staffing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GB" dirty="0"/>
              <a:t>A business will need reliable well trained staff who turn up on time, every day, ready to work</a:t>
            </a:r>
          </a:p>
          <a:p>
            <a:r>
              <a:rPr lang="en-GB" dirty="0"/>
              <a:t>Without reliable staff a business will not be able to offer the right level of customer service</a:t>
            </a:r>
          </a:p>
          <a:p>
            <a:r>
              <a:rPr lang="en-GB" dirty="0"/>
              <a:t>This can have an impact on the reputation of the business, sales revenue and profit </a:t>
            </a:r>
            <a:r>
              <a:rPr lang="en-GB" dirty="0" smtClean="0"/>
              <a:t>margins</a:t>
            </a:r>
          </a:p>
          <a:p>
            <a:r>
              <a:rPr lang="en-GB" b="1" dirty="0" smtClean="0">
                <a:solidFill>
                  <a:srgbClr val="FF0000"/>
                </a:solidFill>
              </a:rPr>
              <a:t>What is the benefit to a business such as B&amp;Q or having reliable staff?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B&amp;Q to increase pay for 90% of shop floor staff – Employee Benefit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172200" y="2175542"/>
            <a:ext cx="5181600" cy="36515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3616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dirty="0"/>
              <a:t>Activities businesses can take to minimise risk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668911" cy="43513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There are </a:t>
            </a:r>
            <a:r>
              <a:rPr lang="en-GB" dirty="0" smtClean="0">
                <a:solidFill>
                  <a:srgbClr val="FF0000"/>
                </a:solidFill>
              </a:rPr>
              <a:t>many </a:t>
            </a:r>
            <a:r>
              <a:rPr lang="en-GB" dirty="0">
                <a:solidFill>
                  <a:srgbClr val="FF0000"/>
                </a:solidFill>
              </a:rPr>
              <a:t>actions a business can take to minimise </a:t>
            </a:r>
            <a:r>
              <a:rPr lang="en-GB" dirty="0" smtClean="0">
                <a:solidFill>
                  <a:srgbClr val="FF0000"/>
                </a:solidFill>
              </a:rPr>
              <a:t>risk, which of these would NOT be suitable:</a:t>
            </a:r>
            <a:endParaRPr lang="en-GB" dirty="0">
              <a:solidFill>
                <a:srgbClr val="FF0000"/>
              </a:solidFill>
            </a:endParaRPr>
          </a:p>
          <a:p>
            <a:pPr marL="914400" lvl="1" indent="-457200">
              <a:buFont typeface="+mj-lt"/>
              <a:buAutoNum type="alphaUcPeriod"/>
            </a:pPr>
            <a:r>
              <a:rPr lang="en-GB" dirty="0"/>
              <a:t>Write a business plan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GB" dirty="0"/>
              <a:t>Carry out market research to make sure the business is selling the right products and </a:t>
            </a:r>
            <a:r>
              <a:rPr lang="en-GB" dirty="0" smtClean="0"/>
              <a:t>services</a:t>
            </a:r>
            <a:endParaRPr lang="en-GB" dirty="0"/>
          </a:p>
          <a:p>
            <a:pPr marL="914400" lvl="1" indent="-457200">
              <a:buFont typeface="+mj-lt"/>
              <a:buAutoNum type="alphaUcPeriod"/>
            </a:pPr>
            <a:r>
              <a:rPr lang="en-GB" dirty="0"/>
              <a:t>Carry out staff </a:t>
            </a:r>
            <a:r>
              <a:rPr lang="en-GB" dirty="0" smtClean="0"/>
              <a:t>training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GB" dirty="0" smtClean="0"/>
              <a:t>Sell in a busier area to make sure they maximise sales and footfall</a:t>
            </a:r>
            <a:endParaRPr lang="en-GB" dirty="0"/>
          </a:p>
          <a:p>
            <a:pPr marL="914400" lvl="1" indent="-457200">
              <a:buFont typeface="+mj-lt"/>
              <a:buAutoNum type="alphaUcPeriod"/>
            </a:pPr>
            <a:r>
              <a:rPr lang="en-GB" dirty="0" smtClean="0"/>
              <a:t>Put out yellow signs to stop staff slipping over </a:t>
            </a:r>
            <a:endParaRPr lang="en-GB" dirty="0"/>
          </a:p>
        </p:txBody>
      </p:sp>
      <p:pic>
        <p:nvPicPr>
          <p:cNvPr id="1026" name="Picture 2" descr="Wet Floor Sign With “Caution Wet Floor” Imprint on Bright Yellow Portable  and Durable A-Frame Safety Cone (1) : Amazon.co.uk: DIY &amp; Tool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314" y="1825625"/>
            <a:ext cx="407575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01533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/>
              <a:t>Rewards of business (to the owner)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07846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en-GB" sz="3400" dirty="0" smtClean="0"/>
              <a:t>The </a:t>
            </a:r>
            <a:r>
              <a:rPr lang="en-GB" sz="3400" dirty="0"/>
              <a:t>owner keeps the profits after all expenses are paid, which can be a major financial reward</a:t>
            </a:r>
          </a:p>
          <a:p>
            <a:r>
              <a:rPr lang="en-GB" sz="3400" dirty="0" smtClean="0"/>
              <a:t>The owner has </a:t>
            </a:r>
            <a:r>
              <a:rPr lang="en-GB" sz="3400" dirty="0"/>
              <a:t>the freedom to make decisions and control the direction of the business, they can be their own boss</a:t>
            </a:r>
          </a:p>
          <a:p>
            <a:r>
              <a:rPr lang="en-GB" sz="3400" dirty="0" smtClean="0"/>
              <a:t>Business </a:t>
            </a:r>
            <a:r>
              <a:rPr lang="en-GB" sz="3400" dirty="0"/>
              <a:t>owners can often choose their own working hours and create a work-life balance that suits them</a:t>
            </a:r>
          </a:p>
          <a:p>
            <a:r>
              <a:rPr lang="en-GB" sz="3400" dirty="0" smtClean="0"/>
              <a:t>The owner can build and a grow a business that they can pass down to a child to run (a legacy)</a:t>
            </a:r>
            <a:endParaRPr lang="en-GB" sz="3400" dirty="0"/>
          </a:p>
          <a:p>
            <a:endParaRPr lang="en-GB" dirty="0"/>
          </a:p>
        </p:txBody>
      </p:sp>
      <p:pic>
        <p:nvPicPr>
          <p:cNvPr id="1028" name="Picture 4" descr="Output imag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172200" y="2096294"/>
            <a:ext cx="5181600" cy="3809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111" y="6141156"/>
            <a:ext cx="10359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Read the Pie chart – what is the main reward for owning a business?</a:t>
            </a:r>
          </a:p>
        </p:txBody>
      </p:sp>
    </p:spTree>
    <p:extLst>
      <p:ext uri="{BB962C8B-B14F-4D97-AF65-F5344CB8AC3E}">
        <p14:creationId xmlns:p14="http://schemas.microsoft.com/office/powerpoint/2010/main" val="40468767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293511" y="2166144"/>
            <a:ext cx="8128000" cy="435133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arenR"/>
            </a:pPr>
            <a:r>
              <a:rPr lang="en-GB" dirty="0"/>
              <a:t>What does the term ‘entrepreneur’ mean?</a:t>
            </a:r>
          </a:p>
          <a:p>
            <a:pPr marL="514350" indent="-514350">
              <a:buFont typeface="+mj-lt"/>
              <a:buAutoNum type="arabicParenR"/>
            </a:pPr>
            <a:r>
              <a:rPr lang="en-GB" dirty="0"/>
              <a:t>True or false – an entrepreneur needs to be a risk taker?</a:t>
            </a:r>
          </a:p>
          <a:p>
            <a:pPr marL="514350" indent="-514350">
              <a:buFont typeface="+mj-lt"/>
              <a:buAutoNum type="arabicParenR"/>
            </a:pPr>
            <a:r>
              <a:rPr lang="en-GB" dirty="0"/>
              <a:t>Which popular TV program is a platform for entrepreneurs to pitch their ideas and attract finance?</a:t>
            </a:r>
          </a:p>
          <a:p>
            <a:pPr marL="514350" indent="-514350">
              <a:buFont typeface="+mj-lt"/>
              <a:buAutoNum type="arabicParenR"/>
            </a:pPr>
            <a:r>
              <a:rPr lang="en-GB" dirty="0"/>
              <a:t>If there are lots of risks in starting up a business there are also lots of….?</a:t>
            </a:r>
          </a:p>
          <a:p>
            <a:pPr marL="514350" indent="-514350">
              <a:buFont typeface="+mj-lt"/>
              <a:buAutoNum type="arabicParenR"/>
            </a:pPr>
            <a:r>
              <a:rPr lang="en-GB" dirty="0"/>
              <a:t>Why does a business need to satisfy the needs of customers?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03119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282222" y="1978025"/>
            <a:ext cx="7552267" cy="435133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GB" dirty="0"/>
              <a:t>An entrepreneur is a person who </a:t>
            </a:r>
            <a:r>
              <a:rPr lang="en-GB" dirty="0" smtClean="0"/>
              <a:t>stakes a risk in the hope of a reward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True </a:t>
            </a:r>
            <a:r>
              <a:rPr lang="en-GB" dirty="0"/>
              <a:t>an entrepreneur needs to be a risk taker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Dragons’ Den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Rewards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Need to satisfy the needs of customers so they will buy the products or use the services that the business has to offer</a:t>
            </a:r>
          </a:p>
        </p:txBody>
      </p:sp>
    </p:spTree>
    <p:extLst>
      <p:ext uri="{BB962C8B-B14F-4D97-AF65-F5344CB8AC3E}">
        <p14:creationId xmlns:p14="http://schemas.microsoft.com/office/powerpoint/2010/main" val="19419212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1059499" y="108356"/>
            <a:ext cx="10285833" cy="38856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10097"/>
              </a:lnSpc>
            </a:pPr>
            <a:r>
              <a:rPr lang="en-US" sz="7212" b="1" dirty="0">
                <a:solidFill>
                  <a:srgbClr val="000000"/>
                </a:solidFill>
                <a:latin typeface="Neue Montreal Bold"/>
                <a:ea typeface="Neue Montreal Bold"/>
                <a:cs typeface="Neue Montreal Bold"/>
                <a:sym typeface="Neue Montreal Bold"/>
              </a:rPr>
              <a:t>Sample OCR GCSE Exam</a:t>
            </a:r>
          </a:p>
          <a:p>
            <a:pPr algn="ctr" defTabSz="609630">
              <a:lnSpc>
                <a:spcPts val="10097"/>
              </a:lnSpc>
            </a:pPr>
            <a:r>
              <a:rPr lang="en-US" sz="7212" b="1" dirty="0">
                <a:solidFill>
                  <a:srgbClr val="000000"/>
                </a:solidFill>
                <a:latin typeface="Neue Montreal Bold"/>
                <a:ea typeface="Neue Montreal Bold"/>
                <a:cs typeface="Neue Montreal Bold"/>
                <a:sym typeface="Neue Montreal Bold"/>
              </a:rPr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38016695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4476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/>
              <a:t>Sample question 1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5999" y="1810823"/>
            <a:ext cx="10160002" cy="42625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63044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C66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Answer question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/>
              <a:t>The correct answer is D because the question asks for a reason that would NOT be appropriate for Finley and Umi to have started the business. </a:t>
            </a:r>
          </a:p>
          <a:p>
            <a:r>
              <a:rPr lang="en-GB" dirty="0">
                <a:solidFill>
                  <a:srgbClr val="FF0000"/>
                </a:solidFill>
              </a:rPr>
              <a:t>Why?</a:t>
            </a:r>
          </a:p>
          <a:p>
            <a:r>
              <a:rPr lang="en-GB" dirty="0"/>
              <a:t>Answer D is not an appropriate reason for Finlay and </a:t>
            </a:r>
            <a:r>
              <a:rPr lang="en-GB" dirty="0" err="1"/>
              <a:t>Umi</a:t>
            </a:r>
            <a:r>
              <a:rPr lang="en-GB" dirty="0"/>
              <a:t> to start a business.  Nobody wants to test their physical strength and work long hours. </a:t>
            </a:r>
          </a:p>
          <a:p>
            <a:r>
              <a:rPr lang="en-GB" dirty="0"/>
              <a:t>Options A, B and C are good reasons to start a business and not what is asked for in the question</a:t>
            </a:r>
          </a:p>
        </p:txBody>
      </p:sp>
    </p:spTree>
    <p:extLst>
      <p:ext uri="{BB962C8B-B14F-4D97-AF65-F5344CB8AC3E}">
        <p14:creationId xmlns:p14="http://schemas.microsoft.com/office/powerpoint/2010/main" val="1157544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4476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/>
              <a:t>Sample question 2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53169" y="2060848"/>
            <a:ext cx="10187182" cy="37755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71155" y="5147734"/>
            <a:ext cx="2178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Arial Black" panose="020B0A04020102020204" pitchFamily="34" charset="0"/>
              </a:rPr>
              <a:t>1 mark</a:t>
            </a:r>
          </a:p>
        </p:txBody>
      </p:sp>
    </p:spTree>
    <p:extLst>
      <p:ext uri="{BB962C8B-B14F-4D97-AF65-F5344CB8AC3E}">
        <p14:creationId xmlns:p14="http://schemas.microsoft.com/office/powerpoint/2010/main" val="1505845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-100054"/>
            <a:ext cx="12192000" cy="941039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Starter: Which characteristic best describes you?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98340" y="2358832"/>
            <a:ext cx="1141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calm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1864" y="2821578"/>
            <a:ext cx="27542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good listener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14869" y="4478507"/>
            <a:ext cx="1481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stylish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36160" y="2348880"/>
            <a:ext cx="1357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happy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88048" y="4620452"/>
            <a:ext cx="13904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driven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67374" y="6021286"/>
            <a:ext cx="2004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excitable</a:t>
            </a:r>
          </a:p>
        </p:txBody>
      </p:sp>
      <p:sp>
        <p:nvSpPr>
          <p:cNvPr id="10" name="TextBox 9"/>
          <p:cNvSpPr txBox="1"/>
          <p:nvPr/>
        </p:nvSpPr>
        <p:spPr>
          <a:xfrm rot="1151991">
            <a:off x="10537655" y="5759678"/>
            <a:ext cx="9605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daft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00256" y="5805264"/>
            <a:ext cx="1167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joker</a:t>
            </a:r>
          </a:p>
        </p:txBody>
      </p:sp>
      <p:sp>
        <p:nvSpPr>
          <p:cNvPr id="12" name="TextBox 11"/>
          <p:cNvSpPr txBox="1"/>
          <p:nvPr/>
        </p:nvSpPr>
        <p:spPr>
          <a:xfrm rot="671944">
            <a:off x="3264932" y="1177588"/>
            <a:ext cx="25547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hard worker</a:t>
            </a:r>
          </a:p>
        </p:txBody>
      </p:sp>
      <p:sp>
        <p:nvSpPr>
          <p:cNvPr id="15" name="TextBox 14"/>
          <p:cNvSpPr txBox="1"/>
          <p:nvPr/>
        </p:nvSpPr>
        <p:spPr>
          <a:xfrm rot="1620293">
            <a:off x="538796" y="4698431"/>
            <a:ext cx="14368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sporty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596454" y="3789040"/>
            <a:ext cx="245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dependable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49185" y="1037359"/>
            <a:ext cx="21579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optimistic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32403" y="6021286"/>
            <a:ext cx="23556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introverted</a:t>
            </a:r>
          </a:p>
        </p:txBody>
      </p:sp>
      <p:sp>
        <p:nvSpPr>
          <p:cNvPr id="20" name="TextBox 19"/>
          <p:cNvSpPr txBox="1"/>
          <p:nvPr/>
        </p:nvSpPr>
        <p:spPr>
          <a:xfrm rot="19538868">
            <a:off x="9053577" y="3190910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cool</a:t>
            </a:r>
          </a:p>
        </p:txBody>
      </p:sp>
      <p:sp>
        <p:nvSpPr>
          <p:cNvPr id="21" name="TextBox 20"/>
          <p:cNvSpPr txBox="1"/>
          <p:nvPr/>
        </p:nvSpPr>
        <p:spPr>
          <a:xfrm rot="19916638">
            <a:off x="9999861" y="4366366"/>
            <a:ext cx="17308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likeable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47529" y="3375576"/>
            <a:ext cx="2847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sophisticated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96365" y="5114290"/>
            <a:ext cx="1443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trendy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36410" y="1064223"/>
            <a:ext cx="1120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posh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372451" y="2060558"/>
            <a:ext cx="1140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geek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113509" y="1997390"/>
            <a:ext cx="1443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strong</a:t>
            </a:r>
          </a:p>
        </p:txBody>
      </p:sp>
      <p:sp>
        <p:nvSpPr>
          <p:cNvPr id="27" name="TextBox 26"/>
          <p:cNvSpPr txBox="1"/>
          <p:nvPr/>
        </p:nvSpPr>
        <p:spPr>
          <a:xfrm rot="20318977">
            <a:off x="6377132" y="1499071"/>
            <a:ext cx="1101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Black" panose="020B0A04020102020204" pitchFamily="34" charset="0"/>
              </a:rPr>
              <a:t>wise</a:t>
            </a:r>
          </a:p>
        </p:txBody>
      </p:sp>
    </p:spTree>
    <p:extLst>
      <p:ext uri="{BB962C8B-B14F-4D97-AF65-F5344CB8AC3E}">
        <p14:creationId xmlns:p14="http://schemas.microsoft.com/office/powerpoint/2010/main" val="22196426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C66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Answer question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lnSpc>
                <a:spcPct val="115000"/>
              </a:lnSpc>
              <a:buNone/>
              <a:tabLst>
                <a:tab pos="453390" algn="l"/>
              </a:tabLst>
            </a:pPr>
            <a:r>
              <a:rPr lang="en-GB" b="1" dirty="0">
                <a:latin typeface="Arial"/>
                <a:ea typeface="Calibri"/>
                <a:cs typeface="Arial"/>
              </a:rPr>
              <a:t>(a) </a:t>
            </a:r>
            <a:r>
              <a:rPr lang="en-GB" b="1" dirty="0">
                <a:latin typeface="Arial"/>
                <a:ea typeface="Calibri"/>
                <a:cs typeface="Times New Roman"/>
              </a:rPr>
              <a:t>	</a:t>
            </a:r>
            <a:r>
              <a:rPr lang="en-GB" dirty="0">
                <a:latin typeface="Arial"/>
                <a:ea typeface="Calibri"/>
                <a:cs typeface="Arial"/>
              </a:rPr>
              <a:t>Many people start their own business in order to be their 			own boss.</a:t>
            </a:r>
            <a:endParaRPr lang="en-GB" dirty="0">
              <a:latin typeface="Arial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buNone/>
              <a:tabLst>
                <a:tab pos="453390" algn="l"/>
              </a:tabLst>
            </a:pPr>
            <a:r>
              <a:rPr lang="en-GB" b="1" dirty="0">
                <a:solidFill>
                  <a:srgbClr val="FF0000"/>
                </a:solidFill>
                <a:latin typeface="Arial"/>
                <a:ea typeface="Calibri"/>
                <a:cs typeface="Arial"/>
              </a:rPr>
              <a:t>(b)</a:t>
            </a:r>
            <a:r>
              <a:rPr lang="en-GB" b="1" dirty="0">
                <a:solidFill>
                  <a:srgbClr val="FF0000"/>
                </a:solidFill>
                <a:latin typeface="Arial"/>
                <a:ea typeface="Calibri"/>
                <a:cs typeface="Times New Roman"/>
              </a:rPr>
              <a:t>	</a:t>
            </a:r>
            <a:r>
              <a:rPr lang="en-GB" b="1" dirty="0">
                <a:solidFill>
                  <a:srgbClr val="FF0000"/>
                </a:solidFill>
                <a:latin typeface="Arial"/>
                <a:ea typeface="Calibri"/>
                <a:cs typeface="Arial"/>
              </a:rPr>
              <a:t>Correct answer: </a:t>
            </a:r>
            <a:r>
              <a:rPr lang="en-GB" dirty="0">
                <a:solidFill>
                  <a:srgbClr val="FF0000"/>
                </a:solidFill>
                <a:latin typeface="Arial"/>
                <a:ea typeface="Calibri"/>
                <a:cs typeface="Arial"/>
              </a:rPr>
              <a:t> Nobody wants to increase their own 			financial risk</a:t>
            </a:r>
            <a:endParaRPr lang="en-GB" dirty="0">
              <a:solidFill>
                <a:srgbClr val="FF0000"/>
              </a:solidFill>
              <a:latin typeface="Arial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buNone/>
              <a:tabLst>
                <a:tab pos="453390" algn="l"/>
              </a:tabLst>
            </a:pPr>
            <a:r>
              <a:rPr lang="en-GB" b="1" dirty="0">
                <a:latin typeface="Arial"/>
                <a:ea typeface="Calibri"/>
                <a:cs typeface="Arial"/>
              </a:rPr>
              <a:t>(c)	     </a:t>
            </a:r>
            <a:r>
              <a:rPr lang="en-GB" dirty="0">
                <a:latin typeface="Arial"/>
                <a:ea typeface="Calibri"/>
                <a:cs typeface="Arial"/>
              </a:rPr>
              <a:t>Pursuing personal interests is a good way to combine 			hobbies/beliefs with earning a living e.g. musician, fashion. </a:t>
            </a:r>
            <a:endParaRPr lang="en-GB" dirty="0">
              <a:latin typeface="Arial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buNone/>
              <a:tabLst>
                <a:tab pos="453390" algn="l"/>
              </a:tabLst>
            </a:pPr>
            <a:r>
              <a:rPr lang="en-GB" b="1" dirty="0">
                <a:latin typeface="Arial"/>
                <a:ea typeface="Calibri"/>
                <a:cs typeface="Arial"/>
              </a:rPr>
              <a:t>(d)	</a:t>
            </a:r>
            <a:r>
              <a:rPr lang="en-GB" dirty="0">
                <a:latin typeface="Arial"/>
                <a:ea typeface="Calibri"/>
                <a:cs typeface="Arial"/>
              </a:rPr>
              <a:t>Satisfying customer needs is a reason to set up a business 		e.g. to provide designer clothing or a convenience store.</a:t>
            </a:r>
            <a:endParaRPr lang="en-GB" dirty="0">
              <a:latin typeface="Arial"/>
              <a:ea typeface="Calibri"/>
              <a:cs typeface="Times New Roman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59092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4476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/>
              <a:t>Sample question 3</a:t>
            </a:r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6311" y="1878690"/>
            <a:ext cx="10379377" cy="38786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71155" y="5147734"/>
            <a:ext cx="2178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Arial Black" panose="020B0A04020102020204" pitchFamily="34" charset="0"/>
              </a:rPr>
              <a:t>1 mark</a:t>
            </a:r>
          </a:p>
        </p:txBody>
      </p:sp>
    </p:spTree>
    <p:extLst>
      <p:ext uri="{BB962C8B-B14F-4D97-AF65-F5344CB8AC3E}">
        <p14:creationId xmlns:p14="http://schemas.microsoft.com/office/powerpoint/2010/main" val="29612860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C66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Answer question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lnSpc>
                <a:spcPct val="115000"/>
              </a:lnSpc>
              <a:buNone/>
            </a:pPr>
            <a:r>
              <a:rPr lang="en-GB" b="1" dirty="0">
                <a:solidFill>
                  <a:srgbClr val="FF0000"/>
                </a:solidFill>
                <a:latin typeface="Arial"/>
                <a:ea typeface="Times New Roman"/>
                <a:cs typeface="Arial"/>
              </a:rPr>
              <a:t>(a)	Correct answer:</a:t>
            </a:r>
            <a:r>
              <a:rPr lang="en-GB" dirty="0">
                <a:solidFill>
                  <a:srgbClr val="FF0000"/>
                </a:solidFill>
                <a:latin typeface="Arial"/>
                <a:ea typeface="Times New Roman"/>
                <a:cs typeface="Arial"/>
              </a:rPr>
              <a:t>  Determination and creativity are key 	characteristics of successful entrepreneurs</a:t>
            </a:r>
            <a:endParaRPr lang="en-GB" dirty="0">
              <a:solidFill>
                <a:srgbClr val="FF0000"/>
              </a:solidFill>
              <a:latin typeface="Arial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en-GB" b="1" dirty="0">
                <a:latin typeface="Arial"/>
                <a:ea typeface="Times New Roman"/>
                <a:cs typeface="Arial"/>
              </a:rPr>
              <a:t>(b)	</a:t>
            </a:r>
            <a:r>
              <a:rPr lang="en-GB" dirty="0">
                <a:latin typeface="Arial"/>
                <a:ea typeface="Times New Roman"/>
                <a:cs typeface="Arial"/>
              </a:rPr>
              <a:t>Being disorganised and inflexible are not characteristics of 	successful entrepreneurs</a:t>
            </a:r>
            <a:endParaRPr lang="en-GB" dirty="0">
              <a:latin typeface="Arial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en-GB" b="1" dirty="0">
                <a:latin typeface="Arial"/>
                <a:ea typeface="Times New Roman"/>
                <a:cs typeface="Arial"/>
              </a:rPr>
              <a:t>(c)	</a:t>
            </a:r>
            <a:r>
              <a:rPr lang="en-GB" dirty="0">
                <a:latin typeface="Arial"/>
                <a:ea typeface="Times New Roman"/>
                <a:cs typeface="Arial"/>
              </a:rPr>
              <a:t>Determination is important, but inflexibility is likely to hinder the 	potential success of an entrepreneur</a:t>
            </a:r>
            <a:endParaRPr lang="en-GB" dirty="0">
              <a:latin typeface="Arial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buNone/>
              <a:tabLst>
                <a:tab pos="453390" algn="l"/>
              </a:tabLst>
            </a:pPr>
            <a:r>
              <a:rPr lang="en-GB" b="1" dirty="0">
                <a:latin typeface="Arial"/>
                <a:ea typeface="Times New Roman"/>
                <a:cs typeface="Arial"/>
              </a:rPr>
              <a:t>(d)</a:t>
            </a:r>
            <a:r>
              <a:rPr lang="en-GB" dirty="0">
                <a:latin typeface="Arial"/>
                <a:ea typeface="Times New Roman"/>
                <a:cs typeface="Arial"/>
              </a:rPr>
              <a:t>		Entrepreneurs are usually risk taking rather than risk averse. 			Being disorganised is only likely to hinder the potential success 		of an entrepreneur</a:t>
            </a:r>
            <a:endParaRPr lang="en-GB" dirty="0">
              <a:latin typeface="Arial"/>
              <a:ea typeface="Calibri"/>
              <a:cs typeface="Times New Roman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75011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0"/>
            <a:ext cx="10515600" cy="1325563"/>
          </a:xfrm>
          <a:solidFill>
            <a:srgbClr val="447600"/>
          </a:solidFill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  <a:latin typeface="+mn-lt"/>
              </a:rPr>
              <a:t>Case study for sample question 4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2648" y="1574638"/>
            <a:ext cx="10228238" cy="47635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84818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964504"/>
          </a:xfrm>
          <a:solidFill>
            <a:srgbClr val="4476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/>
              <a:t>Sample question 4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2408" y="1140908"/>
            <a:ext cx="7767184" cy="55363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290252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C66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Answer question 4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n-GB" dirty="0"/>
              <a:t>Confidence – he thought he could design a better product</a:t>
            </a:r>
          </a:p>
          <a:p>
            <a:r>
              <a:rPr lang="en-GB" dirty="0"/>
              <a:t>Determination (Perseverance) – tried thousands of ideas</a:t>
            </a:r>
          </a:p>
          <a:p>
            <a:r>
              <a:rPr lang="en-GB" dirty="0"/>
              <a:t>Creativity (innovation) – created his own vacuum cleaner</a:t>
            </a:r>
          </a:p>
          <a:p>
            <a:r>
              <a:rPr lang="en-GB" dirty="0"/>
              <a:t>Willing to take risks – he set up his own company</a:t>
            </a:r>
          </a:p>
          <a:p>
            <a:endParaRPr lang="en-GB" dirty="0"/>
          </a:p>
          <a:p>
            <a:r>
              <a:rPr lang="en-GB" b="1" u="sng" dirty="0"/>
              <a:t>For each characteristic:</a:t>
            </a:r>
          </a:p>
          <a:p>
            <a:r>
              <a:rPr lang="en-GB" dirty="0"/>
              <a:t>One mark for each entrepreneurial characteristic identified (max 3 marks)</a:t>
            </a:r>
          </a:p>
          <a:p>
            <a:r>
              <a:rPr lang="en-GB" dirty="0"/>
              <a:t>One mark for each application to James Dyson using evidence from the text (max 3 marks) </a:t>
            </a:r>
          </a:p>
        </p:txBody>
      </p:sp>
    </p:spTree>
    <p:extLst>
      <p:ext uri="{BB962C8B-B14F-4D97-AF65-F5344CB8AC3E}">
        <p14:creationId xmlns:p14="http://schemas.microsoft.com/office/powerpoint/2010/main" val="22114941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7536" y="2067259"/>
            <a:ext cx="3716928" cy="247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070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Definition: Needs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GB" sz="4000" dirty="0"/>
              <a:t>There are some goods we (as humans) need to survive:</a:t>
            </a:r>
          </a:p>
          <a:p>
            <a:pPr lvl="1"/>
            <a:r>
              <a:rPr lang="en-GB" sz="3600" dirty="0"/>
              <a:t>Water</a:t>
            </a:r>
          </a:p>
          <a:p>
            <a:pPr lvl="1"/>
            <a:r>
              <a:rPr lang="en-GB" sz="3600" dirty="0"/>
              <a:t>Shelter</a:t>
            </a:r>
          </a:p>
          <a:p>
            <a:pPr lvl="1"/>
            <a:r>
              <a:rPr lang="en-GB" sz="3600" dirty="0"/>
              <a:t>Heat / light</a:t>
            </a:r>
          </a:p>
          <a:p>
            <a:pPr lvl="1"/>
            <a:r>
              <a:rPr lang="en-GB" sz="3600" dirty="0"/>
              <a:t>Food</a:t>
            </a:r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9530" y="4077072"/>
            <a:ext cx="2349364" cy="256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522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Definition: Wants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GB" sz="3200" dirty="0"/>
              <a:t>There are some goods we (as consumers) want:</a:t>
            </a:r>
          </a:p>
          <a:p>
            <a:pPr lvl="1"/>
            <a:r>
              <a:rPr lang="en-GB" sz="2800" dirty="0"/>
              <a:t>A can of Pepsi Max</a:t>
            </a:r>
          </a:p>
          <a:p>
            <a:pPr lvl="1"/>
            <a:r>
              <a:rPr lang="en-GB" sz="2800" dirty="0"/>
              <a:t>A meal deal</a:t>
            </a:r>
          </a:p>
          <a:p>
            <a:pPr lvl="1"/>
            <a:r>
              <a:rPr lang="en-GB" sz="2800" dirty="0"/>
              <a:t>A Greggs sausage roll</a:t>
            </a:r>
          </a:p>
          <a:p>
            <a:pPr lvl="1"/>
            <a:r>
              <a:rPr lang="en-GB" sz="2800" dirty="0"/>
              <a:t>A fast car</a:t>
            </a:r>
          </a:p>
          <a:p>
            <a:pPr lvl="1"/>
            <a:r>
              <a:rPr lang="en-GB" sz="2800" dirty="0"/>
              <a:t>A new phone</a:t>
            </a:r>
          </a:p>
          <a:p>
            <a:pPr lvl="1"/>
            <a:endParaRPr lang="en-GB" sz="2800" dirty="0"/>
          </a:p>
          <a:p>
            <a:r>
              <a:rPr lang="en-GB" sz="3200" dirty="0"/>
              <a:t>A business will need to work out what customers need and want so they can </a:t>
            </a:r>
            <a:r>
              <a:rPr lang="en-GB" sz="3200" b="1" u="sng" dirty="0"/>
              <a:t>satisfy</a:t>
            </a:r>
            <a:r>
              <a:rPr lang="en-GB" sz="3200" dirty="0"/>
              <a:t> those wants and needs</a:t>
            </a:r>
          </a:p>
          <a:p>
            <a:pPr lvl="1"/>
            <a:endParaRPr lang="en-GB" dirty="0"/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9219" y="1932183"/>
            <a:ext cx="2349364" cy="256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86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50000"/>
            </a:schemeClr>
          </a:solidFill>
        </p:spPr>
        <p:txBody>
          <a:bodyPr/>
          <a:lstStyle/>
          <a:p>
            <a:r>
              <a:rPr lang="en-GB" dirty="0">
                <a:solidFill>
                  <a:schemeClr val="accent4"/>
                </a:solidFill>
                <a:latin typeface="Arial Rounded MT Bold" panose="020F0704030504030204" pitchFamily="34" charset="0"/>
              </a:rPr>
              <a:t>1.1 Suggested activity #1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GB" dirty="0"/>
              <a:t>Divide a sheet down the middle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On one side include all the products you NEED as a human to survive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On the other include all the products and services that you currently WANT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6970399" y="1414966"/>
            <a:ext cx="3666703" cy="51000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3037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8200" y="3739982"/>
            <a:ext cx="897466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6600" dirty="0"/>
              <a:t>The purpose of business activity and enterprise</a:t>
            </a:r>
          </a:p>
        </p:txBody>
      </p:sp>
    </p:spTree>
    <p:extLst>
      <p:ext uri="{BB962C8B-B14F-4D97-AF65-F5344CB8AC3E}">
        <p14:creationId xmlns:p14="http://schemas.microsoft.com/office/powerpoint/2010/main" val="514326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81600" cy="132556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/>
              <a:t>What is a business?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GB" dirty="0"/>
              <a:t>A business is an organisation which trades to make money, these come in all shapes and sizes</a:t>
            </a:r>
          </a:p>
          <a:p>
            <a:r>
              <a:rPr lang="en-GB" dirty="0"/>
              <a:t>The business could be one person; an electrician for example, who goes to customers’ houses and fixes their electrics in return for money</a:t>
            </a:r>
          </a:p>
          <a:p>
            <a:r>
              <a:rPr lang="en-GB" dirty="0"/>
              <a:t>The business could be a giant supermarket chain like Sainsbury's, which sells food and other products for money</a:t>
            </a:r>
          </a:p>
        </p:txBody>
      </p:sp>
      <p:pic>
        <p:nvPicPr>
          <p:cNvPr id="1030" name="Picture 6" descr="Sainsbury's manages store specifications using IconSystem - Elecosof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4931" y="505157"/>
            <a:ext cx="4071517" cy="27143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2500" y="3219502"/>
            <a:ext cx="3918430" cy="29574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7974419" y="2977116"/>
            <a:ext cx="358014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</a:rPr>
              <a:t>These are 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</a:rPr>
              <a:t>both businesses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19113" y="6211669"/>
            <a:ext cx="88520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Can you give 3 more examples of businesses?</a:t>
            </a:r>
          </a:p>
        </p:txBody>
      </p:sp>
    </p:spTree>
    <p:extLst>
      <p:ext uri="{BB962C8B-B14F-4D97-AF65-F5344CB8AC3E}">
        <p14:creationId xmlns:p14="http://schemas.microsoft.com/office/powerpoint/2010/main" val="104230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>
        <a:ln w="57150">
          <a:solidFill>
            <a:schemeClr val="tx1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</TotalTime>
  <Words>2748</Words>
  <Application>Microsoft Office PowerPoint</Application>
  <PresentationFormat>Widescreen</PresentationFormat>
  <Paragraphs>276</Paragraphs>
  <Slides>46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46</vt:i4>
      </vt:variant>
    </vt:vector>
  </HeadingPairs>
  <TitlesOfParts>
    <vt:vector size="57" baseType="lpstr">
      <vt:lpstr>Arial</vt:lpstr>
      <vt:lpstr>Arial Black</vt:lpstr>
      <vt:lpstr>Arial Rounded MT Bold</vt:lpstr>
      <vt:lpstr>Calibri</vt:lpstr>
      <vt:lpstr>Calibri Light</vt:lpstr>
      <vt:lpstr>Neue Montreal Bold</vt:lpstr>
      <vt:lpstr>Times New Roman</vt:lpstr>
      <vt:lpstr>Wingdings</vt:lpstr>
      <vt:lpstr>Office Theme</vt:lpstr>
      <vt:lpstr>2_Office Theme</vt:lpstr>
      <vt:lpstr>1_Office Theme</vt:lpstr>
      <vt:lpstr>PowerPoint Presentation</vt:lpstr>
      <vt:lpstr>You need worksheet 1.1 for this lesson</vt:lpstr>
      <vt:lpstr>Lesson objectives</vt:lpstr>
      <vt:lpstr>Starter: Which characteristic best describes you?</vt:lpstr>
      <vt:lpstr>Definition: Needs</vt:lpstr>
      <vt:lpstr>Definition: Wants</vt:lpstr>
      <vt:lpstr>1.1 Suggested activity #1</vt:lpstr>
      <vt:lpstr>PowerPoint Presentation</vt:lpstr>
      <vt:lpstr>What is a business?</vt:lpstr>
      <vt:lpstr>The purpose of business activity and enterprise: introduction</vt:lpstr>
      <vt:lpstr>Definition: Entrepreneur</vt:lpstr>
      <vt:lpstr>The purpose of business activity and enterprise #1 Spotting an opportunity</vt:lpstr>
      <vt:lpstr>The purpose of business activity and enterprise : #2 Developing an idea for a business</vt:lpstr>
      <vt:lpstr>The purpose of business activity and enterprise: #3 Satisfying the needs of customers</vt:lpstr>
      <vt:lpstr>PowerPoint Presentation</vt:lpstr>
      <vt:lpstr>Definition: Characteristic</vt:lpstr>
      <vt:lpstr>Characteristics of entrepreneurs: introduction</vt:lpstr>
      <vt:lpstr>Characteristics of entrepreneurs: #1 Creativity</vt:lpstr>
      <vt:lpstr>Characteristics of entrepreneurs:  #2 Risk taking</vt:lpstr>
      <vt:lpstr>Characteristics of entrepreneurs:  #3 Determination</vt:lpstr>
      <vt:lpstr>Characteristics of entrepreneurs: #4 Confidence </vt:lpstr>
      <vt:lpstr>PowerPoint Presentation</vt:lpstr>
      <vt:lpstr>Definition: Risk</vt:lpstr>
      <vt:lpstr>Business risks: introduction</vt:lpstr>
      <vt:lpstr>Risks: #1 Cyber-attacks, hackers or malware</vt:lpstr>
      <vt:lpstr>Risks: #2 Change in tastes and trends</vt:lpstr>
      <vt:lpstr>Risks: #3 Negative media</vt:lpstr>
      <vt:lpstr>Risks: #4 Risk from competition</vt:lpstr>
      <vt:lpstr>Risks: #5 Financial risks</vt:lpstr>
      <vt:lpstr>Risks: #6  Weather, natural disasters</vt:lpstr>
      <vt:lpstr>Risks: #7 Staffing issues</vt:lpstr>
      <vt:lpstr>Activities businesses can take to minimise risk</vt:lpstr>
      <vt:lpstr>Rewards of business (to the owner)</vt:lpstr>
      <vt:lpstr>PowerPoint Presentation</vt:lpstr>
      <vt:lpstr>PowerPoint Presentation</vt:lpstr>
      <vt:lpstr>PowerPoint Presentation</vt:lpstr>
      <vt:lpstr>Sample question 1</vt:lpstr>
      <vt:lpstr>Answer question 1</vt:lpstr>
      <vt:lpstr>Sample question 2</vt:lpstr>
      <vt:lpstr>Answer question 2</vt:lpstr>
      <vt:lpstr>Sample question 3</vt:lpstr>
      <vt:lpstr>Answer question 3</vt:lpstr>
      <vt:lpstr>Case study for sample question 4</vt:lpstr>
      <vt:lpstr>Sample question 4</vt:lpstr>
      <vt:lpstr>Answer question 4</vt:lpstr>
      <vt:lpstr>PowerPoint Presentation</vt:lpstr>
    </vt:vector>
  </TitlesOfParts>
  <Company>Derby High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Hilton for Revisionstation</dc:creator>
  <cp:lastModifiedBy>Sarah Hilton</cp:lastModifiedBy>
  <cp:revision>128</cp:revision>
  <dcterms:created xsi:type="dcterms:W3CDTF">2021-02-16T11:47:30Z</dcterms:created>
  <dcterms:modified xsi:type="dcterms:W3CDTF">2025-04-04T11:00:51Z</dcterms:modified>
</cp:coreProperties>
</file>