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2" r:id="rId2"/>
    <p:sldMasterId id="2147483744" r:id="rId3"/>
    <p:sldMasterId id="2147483756" r:id="rId4"/>
  </p:sldMasterIdLst>
  <p:notesMasterIdLst>
    <p:notesMasterId r:id="rId32"/>
  </p:notesMasterIdLst>
  <p:sldIdLst>
    <p:sldId id="256" r:id="rId5"/>
    <p:sldId id="266" r:id="rId6"/>
    <p:sldId id="258" r:id="rId7"/>
    <p:sldId id="274" r:id="rId8"/>
    <p:sldId id="284" r:id="rId9"/>
    <p:sldId id="275" r:id="rId10"/>
    <p:sldId id="265" r:id="rId11"/>
    <p:sldId id="277" r:id="rId12"/>
    <p:sldId id="276" r:id="rId13"/>
    <p:sldId id="269" r:id="rId14"/>
    <p:sldId id="305" r:id="rId15"/>
    <p:sldId id="278" r:id="rId16"/>
    <p:sldId id="268" r:id="rId17"/>
    <p:sldId id="280" r:id="rId18"/>
    <p:sldId id="281" r:id="rId19"/>
    <p:sldId id="299" r:id="rId20"/>
    <p:sldId id="294" r:id="rId21"/>
    <p:sldId id="303" r:id="rId22"/>
    <p:sldId id="304" r:id="rId23"/>
    <p:sldId id="301" r:id="rId24"/>
    <p:sldId id="291" r:id="rId25"/>
    <p:sldId id="292" r:id="rId26"/>
    <p:sldId id="293" r:id="rId27"/>
    <p:sldId id="302" r:id="rId28"/>
    <p:sldId id="263" r:id="rId29"/>
    <p:sldId id="300" r:id="rId30"/>
    <p:sldId id="28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064" autoAdjust="0"/>
  </p:normalViewPr>
  <p:slideViewPr>
    <p:cSldViewPr snapToGrid="0">
      <p:cViewPr varScale="1">
        <p:scale>
          <a:sx n="66" d="100"/>
          <a:sy n="66" d="100"/>
        </p:scale>
        <p:origin x="1253" y="58"/>
      </p:cViewPr>
      <p:guideLst/>
    </p:cSldViewPr>
  </p:slideViewPr>
  <p:notesTextViewPr>
    <p:cViewPr>
      <p:scale>
        <a:sx n="1" d="1"/>
        <a:sy n="1" d="1"/>
      </p:scale>
      <p:origin x="0" y="0"/>
    </p:cViewPr>
  </p:notesTextViewPr>
  <p:sorterViewPr>
    <p:cViewPr>
      <p:scale>
        <a:sx n="30" d="100"/>
        <a:sy n="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CDDF2D-05C4-4A88-9551-1014C7760738}" type="datetimeFigureOut">
              <a:rPr lang="en-GB" smtClean="0"/>
              <a:t>06/04/2024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13E492-2BE1-47F6-A827-2A173C8BE478}" type="slidenum">
              <a:rPr lang="en-GB" smtClean="0"/>
              <a:t>‹#›</a:t>
            </a:fld>
            <a:endParaRPr lang="en-GB"/>
          </a:p>
        </p:txBody>
      </p:sp>
    </p:spTree>
    <p:extLst>
      <p:ext uri="{BB962C8B-B14F-4D97-AF65-F5344CB8AC3E}">
        <p14:creationId xmlns:p14="http://schemas.microsoft.com/office/powerpoint/2010/main" val="2227024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should reveal that it is hard to save money and some people are gifted</a:t>
            </a:r>
            <a:r>
              <a:rPr lang="en-GB" baseline="0" dirty="0" smtClean="0"/>
              <a:t> with money, others are not.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4D5FAB-D7BE-40F8-851B-A74B5A93AEA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2475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7</a:t>
            </a:fld>
            <a:endParaRPr lang="en-GB"/>
          </a:p>
        </p:txBody>
      </p:sp>
    </p:spTree>
    <p:extLst>
      <p:ext uri="{BB962C8B-B14F-4D97-AF65-F5344CB8AC3E}">
        <p14:creationId xmlns:p14="http://schemas.microsoft.com/office/powerpoint/2010/main" val="4129644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921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836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Assets:</a:t>
            </a:r>
          </a:p>
          <a:p>
            <a:r>
              <a:rPr lang="en-GB" dirty="0" smtClean="0"/>
              <a:t>Card machine</a:t>
            </a:r>
          </a:p>
          <a:p>
            <a:r>
              <a:rPr lang="en-GB" dirty="0" smtClean="0"/>
              <a:t>Computer</a:t>
            </a:r>
          </a:p>
          <a:p>
            <a:r>
              <a:rPr lang="en-GB" dirty="0" smtClean="0"/>
              <a:t>Mobile phones</a:t>
            </a:r>
          </a:p>
          <a:p>
            <a:r>
              <a:rPr lang="en-GB" dirty="0" smtClean="0"/>
              <a:t>Equipment like a digger or a sewing machine</a:t>
            </a:r>
          </a:p>
          <a:p>
            <a:r>
              <a:rPr lang="en-GB" dirty="0" smtClean="0"/>
              <a:t>Tools</a:t>
            </a:r>
          </a:p>
          <a:p>
            <a:r>
              <a:rPr lang="en-GB" dirty="0" smtClean="0"/>
              <a:t>Transport</a:t>
            </a:r>
          </a:p>
          <a:p>
            <a:r>
              <a:rPr lang="en-GB" dirty="0" smtClean="0"/>
              <a:t>Shop fittings</a:t>
            </a:r>
          </a:p>
          <a:p>
            <a:r>
              <a:rPr lang="en-GB" dirty="0" smtClean="0"/>
              <a:t>And so on…</a:t>
            </a:r>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15</a:t>
            </a:fld>
            <a:endParaRPr lang="en-GB"/>
          </a:p>
        </p:txBody>
      </p:sp>
    </p:spTree>
    <p:extLst>
      <p:ext uri="{BB962C8B-B14F-4D97-AF65-F5344CB8AC3E}">
        <p14:creationId xmlns:p14="http://schemas.microsoft.com/office/powerpoint/2010/main" val="1426401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58773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69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93074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253714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46111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474320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97816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819925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04912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001716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0604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5845185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14011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51990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15876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6135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541980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44897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782182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44100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425183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96454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9778630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651120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13691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03462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430361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36540266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40292820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7402141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3407074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4017616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3303687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2880451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8167875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6912861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1373722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19503495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3259841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06/04/2024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1065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528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06/04/2024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929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899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572753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06/04/2024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656642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25684E-0598-4AE1-8E02-D3985A25A99C}" type="datetimeFigureOut">
              <a:rPr lang="en-US" smtClean="0">
                <a:solidFill>
                  <a:prstClr val="black">
                    <a:tint val="75000"/>
                  </a:prstClr>
                </a:solidFill>
              </a:rPr>
              <a:pPr/>
              <a:t>4/6/2024</a:t>
            </a:fld>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5655396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F25684E-0598-4AE1-8E02-D3985A25A99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B00A350-7201-43FA-B17F-A666C45166D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287852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pPr/>
              <a:t>06/04/2024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pPr/>
              <a:t>‹#›</a:t>
            </a:fld>
            <a:endParaRPr lang="en-GB"/>
          </a:p>
        </p:txBody>
      </p:sp>
    </p:spTree>
    <p:extLst>
      <p:ext uri="{BB962C8B-B14F-4D97-AF65-F5344CB8AC3E}">
        <p14:creationId xmlns:p14="http://schemas.microsoft.com/office/powerpoint/2010/main" val="260968140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youtube.com/watch?v=onjkojMkxyM&amp;list=UU1Xu7CjsChEssDId-wj9xKA"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00200" y="4102780"/>
            <a:ext cx="9144000" cy="2536559"/>
          </a:xfrm>
        </p:spPr>
        <p:txBody>
          <a:bodyPr>
            <a:normAutofit fontScale="25000" lnSpcReduction="20000"/>
          </a:bodyPr>
          <a:lstStyle/>
          <a:p>
            <a:r>
              <a:rPr lang="en-GB" sz="17600" b="1" dirty="0" smtClean="0">
                <a:effectLst>
                  <a:outerShdw blurRad="38100" dist="38100" dir="2700000" algn="tl">
                    <a:srgbClr val="000000">
                      <a:alpha val="43137"/>
                    </a:srgbClr>
                  </a:outerShdw>
                </a:effectLst>
              </a:rPr>
              <a:t>Edexcel A2 Business</a:t>
            </a:r>
          </a:p>
          <a:p>
            <a:endParaRPr lang="en-GB" sz="4000" dirty="0" smtClean="0"/>
          </a:p>
          <a:p>
            <a:endParaRPr lang="en-GB" sz="4000" dirty="0" smtClean="0"/>
          </a:p>
          <a:p>
            <a:r>
              <a:rPr lang="en-GB" sz="9800" dirty="0" smtClean="0"/>
              <a:t>2.1.1 Internal Finance</a:t>
            </a:r>
          </a:p>
          <a:p>
            <a:endParaRPr lang="en-GB" sz="4000" dirty="0"/>
          </a:p>
          <a:p>
            <a:endParaRPr lang="en-GB" sz="4000" dirty="0" smtClean="0"/>
          </a:p>
          <a:p>
            <a:r>
              <a:rPr lang="en-GB" sz="11200" b="1" dirty="0" smtClean="0"/>
              <a:t>Revisionstation</a:t>
            </a:r>
            <a:endParaRPr lang="en-GB" sz="4000" b="1" dirty="0"/>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0"/>
            <a:ext cx="12192000" cy="3822700"/>
          </a:xfrm>
          <a:prstGeom prst="rect">
            <a:avLst/>
          </a:prstGeom>
        </p:spPr>
      </p:pic>
      <p:sp>
        <p:nvSpPr>
          <p:cNvPr id="7" name="Rectangle 6"/>
          <p:cNvSpPr/>
          <p:nvPr/>
        </p:nvSpPr>
        <p:spPr>
          <a:xfrm>
            <a:off x="0" y="3822700"/>
            <a:ext cx="3074504" cy="30353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9117496" y="3822700"/>
            <a:ext cx="3074504" cy="30353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172695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5400" b="1" dirty="0">
                <a:solidFill>
                  <a:schemeClr val="tx1"/>
                </a:solidFill>
              </a:rPr>
              <a:t>Retained profit</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625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pPr algn="l"/>
            <a:r>
              <a:rPr lang="en-GB" dirty="0"/>
              <a:t>Retained </a:t>
            </a:r>
            <a:r>
              <a:rPr lang="en-GB" dirty="0" smtClean="0"/>
              <a:t>profit</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After a year or more of trading a business may have some profits that they are able to re-invest into the business to help it grow.</a:t>
            </a:r>
          </a:p>
          <a:p>
            <a:r>
              <a:rPr lang="en-GB" dirty="0"/>
              <a:t>The advantage of retained profits is there is no interest to pay</a:t>
            </a:r>
          </a:p>
          <a:p>
            <a:r>
              <a:rPr lang="en-GB" dirty="0"/>
              <a:t>The disadvantage is once retained profit is used it has gone and cannot be used elsewhere in the business</a:t>
            </a:r>
          </a:p>
        </p:txBody>
      </p:sp>
      <p:pic>
        <p:nvPicPr>
          <p:cNvPr id="1026" name="Picture 2" descr="Van, Automobile, Business, Car, Cargo, Drive, Freigh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8507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When is retained profit appropriate?</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If a business is in its first year of trading it will NOT have any retained profits – as it will not have made any to </a:t>
            </a:r>
            <a:r>
              <a:rPr lang="en-GB" dirty="0" smtClean="0"/>
              <a:t>retain</a:t>
            </a:r>
          </a:p>
          <a:p>
            <a:r>
              <a:rPr lang="en-GB" dirty="0" smtClean="0"/>
              <a:t>Also, if a business has not been profitable then there will NOT be any retained profit to spend</a:t>
            </a:r>
            <a:endParaRPr lang="en-GB" dirty="0"/>
          </a:p>
          <a:p>
            <a:r>
              <a:rPr lang="en-GB" dirty="0" smtClean="0">
                <a:solidFill>
                  <a:srgbClr val="FF0000"/>
                </a:solidFill>
              </a:rPr>
              <a:t>Are there any other circumstances when retained profit would not be an appropriate source of finance?</a:t>
            </a:r>
            <a:endParaRPr lang="en-GB" dirty="0">
              <a:solidFill>
                <a:srgbClr val="FF0000"/>
              </a:solidFill>
            </a:endParaRPr>
          </a:p>
        </p:txBody>
      </p:sp>
      <p:pic>
        <p:nvPicPr>
          <p:cNvPr id="3" name="Content Placeholder 2"/>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289695"/>
            <a:ext cx="5181600" cy="3423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5350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6600" b="1" dirty="0">
                <a:solidFill>
                  <a:schemeClr val="tx1"/>
                </a:solidFill>
              </a:rPr>
              <a:t>Sale of assets</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4362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Sale of assets</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A business can raise finance by selling items that they already </a:t>
            </a:r>
            <a:r>
              <a:rPr lang="en-GB" dirty="0" smtClean="0"/>
              <a:t>own, these are called assets</a:t>
            </a:r>
            <a:endParaRPr lang="en-GB" dirty="0"/>
          </a:p>
          <a:p>
            <a:r>
              <a:rPr lang="en-GB" dirty="0"/>
              <a:t>This could be:</a:t>
            </a:r>
          </a:p>
          <a:p>
            <a:pPr lvl="1"/>
            <a:r>
              <a:rPr lang="en-GB" dirty="0" smtClean="0"/>
              <a:t>Machinery</a:t>
            </a:r>
            <a:endParaRPr lang="en-GB" dirty="0"/>
          </a:p>
          <a:p>
            <a:pPr lvl="1"/>
            <a:r>
              <a:rPr lang="en-GB" dirty="0"/>
              <a:t>Land</a:t>
            </a:r>
          </a:p>
          <a:p>
            <a:pPr lvl="1"/>
            <a:r>
              <a:rPr lang="en-GB" dirty="0"/>
              <a:t>Premises</a:t>
            </a:r>
          </a:p>
          <a:p>
            <a:pPr lvl="1"/>
            <a:r>
              <a:rPr lang="en-GB" dirty="0"/>
              <a:t>Vehicles</a:t>
            </a:r>
          </a:p>
          <a:p>
            <a:r>
              <a:rPr lang="en-GB" dirty="0" smtClean="0"/>
              <a:t>The </a:t>
            </a:r>
            <a:r>
              <a:rPr lang="en-GB" dirty="0"/>
              <a:t>business that sells the asset will no longer have the benefit of that asset and it will not appear on the balance sheet of the company – meaning the business will look less attractive to investors</a:t>
            </a:r>
          </a:p>
          <a:p>
            <a:endParaRPr lang="en-GB"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72200" y="2421195"/>
            <a:ext cx="5347791" cy="3108748"/>
          </a:xfrm>
          <a:prstGeom prst="rect">
            <a:avLst/>
          </a:prstGeom>
        </p:spPr>
      </p:pic>
      <p:pic>
        <p:nvPicPr>
          <p:cNvPr id="8" name="Picture 7"/>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foregroundMark x1="13889" y1="52500" x2="13889" y2="52500"/>
                        <a14:foregroundMark x1="22639" y1="52222" x2="22639" y2="52222"/>
                        <a14:foregroundMark x1="57917" y1="49444" x2="57917" y2="49444"/>
                        <a14:foregroundMark x1="63611" y1="44306" x2="63611" y2="44306"/>
                        <a14:foregroundMark x1="75000" y1="42500" x2="75000" y2="42500"/>
                        <a14:foregroundMark x1="83333" y1="39583" x2="83333" y2="39583"/>
                        <a14:foregroundMark x1="40556" y1="52778" x2="40556" y2="52778"/>
                        <a14:foregroundMark x1="44167" y1="56806" x2="44167" y2="56806"/>
                        <a14:backgroundMark x1="38333" y1="50139" x2="38333" y2="50139"/>
                        <a14:backgroundMark x1="65556" y1="46111" x2="65556" y2="46111"/>
                      </a14:backgroundRemoval>
                    </a14:imgEffect>
                  </a14:imgLayer>
                </a14:imgProps>
              </a:ext>
              <a:ext uri="{28A0092B-C50C-407E-A947-70E740481C1C}">
                <a14:useLocalDpi xmlns:a14="http://schemas.microsoft.com/office/drawing/2010/main"/>
              </a:ext>
            </a:extLst>
          </a:blip>
          <a:stretch>
            <a:fillRect/>
          </a:stretch>
        </p:blipFill>
        <p:spPr>
          <a:xfrm>
            <a:off x="6990238" y="2268719"/>
            <a:ext cx="3709431" cy="3709431"/>
          </a:xfrm>
          <a:prstGeom prst="rect">
            <a:avLst/>
          </a:prstGeom>
        </p:spPr>
      </p:pic>
    </p:spTree>
    <p:extLst>
      <p:ext uri="{BB962C8B-B14F-4D97-AF65-F5344CB8AC3E}">
        <p14:creationId xmlns:p14="http://schemas.microsoft.com/office/powerpoint/2010/main" val="32826315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When is the sale of assets appropriate?</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All types of business can sell their assets</a:t>
            </a:r>
            <a:endParaRPr lang="en-GB" dirty="0"/>
          </a:p>
          <a:p>
            <a:r>
              <a:rPr lang="en-GB" dirty="0"/>
              <a:t>When a business is growing it may need to raise cash fast to be able to continue to trade</a:t>
            </a:r>
          </a:p>
          <a:p>
            <a:r>
              <a:rPr lang="en-GB" dirty="0"/>
              <a:t>Assets (like a </a:t>
            </a:r>
            <a:r>
              <a:rPr lang="en-GB" dirty="0" smtClean="0"/>
              <a:t>van or an iPad) </a:t>
            </a:r>
            <a:r>
              <a:rPr lang="en-GB" dirty="0"/>
              <a:t>can be sold quickly (same day) for cash</a:t>
            </a:r>
          </a:p>
          <a:p>
            <a:pPr marL="0" indent="0">
              <a:buNone/>
            </a:pPr>
            <a:r>
              <a:rPr lang="en-GB" dirty="0" smtClean="0">
                <a:solidFill>
                  <a:srgbClr val="FF0000"/>
                </a:solidFill>
              </a:rPr>
              <a:t> What other assets might a business have?</a:t>
            </a:r>
          </a:p>
        </p:txBody>
      </p:sp>
      <p:pic>
        <p:nvPicPr>
          <p:cNvPr id="1026" name="Picture 2" descr="Apple iPad (2019) review: New model brings 10.2-inch screen"/>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2477294"/>
            <a:ext cx="4572000" cy="304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532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Advantages of selling assets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In a larger business which has a portfolio of products, then the sale of assets can improve efficiency and increase capacity utilisation</a:t>
            </a:r>
          </a:p>
          <a:p>
            <a:r>
              <a:rPr lang="en-GB" dirty="0" smtClean="0"/>
              <a:t>Assets from one brand can be sold off to raise finance to invest in another</a:t>
            </a:r>
          </a:p>
          <a:p>
            <a:r>
              <a:rPr lang="en-GB" dirty="0" smtClean="0">
                <a:solidFill>
                  <a:srgbClr val="FF0000"/>
                </a:solidFill>
              </a:rPr>
              <a:t>Can you link this to the Boston Box and product lifecycle theories?</a:t>
            </a:r>
            <a:endParaRPr lang="en-GB" dirty="0">
              <a:solidFill>
                <a:srgbClr val="FF0000"/>
              </a:solidFill>
            </a:endParaRPr>
          </a:p>
        </p:txBody>
      </p:sp>
      <p:pic>
        <p:nvPicPr>
          <p:cNvPr id="5" name="Content Placeholder 4"/>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605832"/>
            <a:ext cx="5181600" cy="2790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40052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Disadvantages of selling assets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This may not raise enough money for growth or expansion</a:t>
            </a:r>
          </a:p>
          <a:p>
            <a:r>
              <a:rPr lang="en-GB" dirty="0" smtClean="0"/>
              <a:t>Selling assets may draw into question just how </a:t>
            </a:r>
            <a:r>
              <a:rPr lang="en-GB" dirty="0"/>
              <a:t>well run </a:t>
            </a:r>
            <a:r>
              <a:rPr lang="en-GB" dirty="0" smtClean="0"/>
              <a:t>the business is, if it needs to sell its assets to pay bills or to continue to trade</a:t>
            </a:r>
          </a:p>
          <a:p>
            <a:r>
              <a:rPr lang="en-GB" dirty="0" smtClean="0"/>
              <a:t>A new start-up would be in a lot of trouble if they needed to sell their assets. E.g. a café that has just opened could sell their coffee machine</a:t>
            </a:r>
            <a:endParaRPr lang="en-GB" dirty="0"/>
          </a:p>
          <a:p>
            <a:endParaRPr lang="en-GB" dirty="0"/>
          </a:p>
        </p:txBody>
      </p:sp>
      <p:pic>
        <p:nvPicPr>
          <p:cNvPr id="5" name="Content Placeholder 4"/>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571568"/>
            <a:ext cx="5181600" cy="28594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985309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smtClean="0"/>
              <a:t>Plenary Quiz - fill in the boxes</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endParaRPr lang="en-GB" dirty="0" smtClean="0"/>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609066861"/>
              </p:ext>
            </p:extLst>
          </p:nvPr>
        </p:nvGraphicFramePr>
        <p:xfrm>
          <a:off x="838200" y="1825624"/>
          <a:ext cx="10515600" cy="4351338"/>
        </p:xfrm>
        <a:graphic>
          <a:graphicData uri="http://schemas.openxmlformats.org/drawingml/2006/table">
            <a:tbl>
              <a:tblPr firstRow="1" bandRow="1">
                <a:tableStyleId>{5940675A-B579-460E-94D1-54222C63F5DA}</a:tableStyleId>
              </a:tblPr>
              <a:tblGrid>
                <a:gridCol w="3505200">
                  <a:extLst>
                    <a:ext uri="{9D8B030D-6E8A-4147-A177-3AD203B41FA5}">
                      <a16:colId xmlns:a16="http://schemas.microsoft.com/office/drawing/2014/main" val="3285171876"/>
                    </a:ext>
                  </a:extLst>
                </a:gridCol>
                <a:gridCol w="3505200">
                  <a:extLst>
                    <a:ext uri="{9D8B030D-6E8A-4147-A177-3AD203B41FA5}">
                      <a16:colId xmlns:a16="http://schemas.microsoft.com/office/drawing/2014/main" val="1237222081"/>
                    </a:ext>
                  </a:extLst>
                </a:gridCol>
                <a:gridCol w="3505200">
                  <a:extLst>
                    <a:ext uri="{9D8B030D-6E8A-4147-A177-3AD203B41FA5}">
                      <a16:colId xmlns:a16="http://schemas.microsoft.com/office/drawing/2014/main" val="3404959553"/>
                    </a:ext>
                  </a:extLst>
                </a:gridCol>
              </a:tblGrid>
              <a:tr h="1306806">
                <a:tc>
                  <a:txBody>
                    <a:bodyPr/>
                    <a:lstStyle/>
                    <a:p>
                      <a:r>
                        <a:rPr lang="en-GB" sz="2400" dirty="0" smtClean="0">
                          <a:latin typeface="Arial Rounded MT Bold" panose="020F0704030504030204" pitchFamily="34" charset="0"/>
                        </a:rPr>
                        <a:t>Internal source of finance</a:t>
                      </a:r>
                      <a:endParaRPr lang="en-GB" sz="2400" dirty="0">
                        <a:latin typeface="Arial Rounded MT Bold" panose="020F0704030504030204" pitchFamily="34" charset="0"/>
                      </a:endParaRPr>
                    </a:p>
                  </a:txBody>
                  <a:tcPr>
                    <a:solidFill>
                      <a:schemeClr val="bg1">
                        <a:lumMod val="75000"/>
                      </a:schemeClr>
                    </a:solidFill>
                  </a:tcPr>
                </a:tc>
                <a:tc>
                  <a:txBody>
                    <a:bodyPr/>
                    <a:lstStyle/>
                    <a:p>
                      <a:r>
                        <a:rPr lang="en-GB" sz="2400" dirty="0" smtClean="0">
                          <a:latin typeface="Arial Rounded MT Bold" panose="020F0704030504030204" pitchFamily="34" charset="0"/>
                        </a:rPr>
                        <a:t>Advantages</a:t>
                      </a:r>
                      <a:endParaRPr lang="en-GB" sz="2400" dirty="0">
                        <a:latin typeface="Arial Rounded MT Bold" panose="020F0704030504030204" pitchFamily="34" charset="0"/>
                      </a:endParaRPr>
                    </a:p>
                  </a:txBody>
                  <a:tcPr>
                    <a:solidFill>
                      <a:schemeClr val="bg1">
                        <a:lumMod val="75000"/>
                      </a:schemeClr>
                    </a:solidFill>
                  </a:tcPr>
                </a:tc>
                <a:tc>
                  <a:txBody>
                    <a:bodyPr/>
                    <a:lstStyle/>
                    <a:p>
                      <a:r>
                        <a:rPr lang="en-GB" sz="2400" dirty="0" smtClean="0">
                          <a:latin typeface="Arial Rounded MT Bold" panose="020F0704030504030204" pitchFamily="34" charset="0"/>
                        </a:rPr>
                        <a:t>Disadvantages</a:t>
                      </a:r>
                      <a:endParaRPr lang="en-GB" sz="2400" dirty="0">
                        <a:latin typeface="Arial Rounded MT Bold" panose="020F0704030504030204" pitchFamily="34" charset="0"/>
                      </a:endParaRPr>
                    </a:p>
                  </a:txBody>
                  <a:tcPr>
                    <a:solidFill>
                      <a:schemeClr val="bg1">
                        <a:lumMod val="75000"/>
                      </a:schemeClr>
                    </a:solidFill>
                  </a:tcPr>
                </a:tc>
                <a:extLst>
                  <a:ext uri="{0D108BD9-81ED-4DB2-BD59-A6C34878D82A}">
                    <a16:rowId xmlns:a16="http://schemas.microsoft.com/office/drawing/2014/main" val="621487084"/>
                  </a:ext>
                </a:extLst>
              </a:tr>
              <a:tr h="1014844">
                <a:tc>
                  <a:txBody>
                    <a:bodyPr/>
                    <a:lstStyle/>
                    <a:p>
                      <a:r>
                        <a:rPr lang="en-GB" sz="2800" dirty="0" smtClean="0"/>
                        <a:t>Retained profit</a:t>
                      </a:r>
                      <a:endParaRPr lang="en-GB" sz="2800"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538072675"/>
                  </a:ext>
                </a:extLst>
              </a:tr>
              <a:tr h="1014844">
                <a:tc>
                  <a:txBody>
                    <a:bodyPr/>
                    <a:lstStyle/>
                    <a:p>
                      <a:r>
                        <a:rPr lang="en-GB" sz="2800" dirty="0" smtClean="0"/>
                        <a:t>Sale of assets</a:t>
                      </a:r>
                      <a:endParaRPr lang="en-GB" sz="2800"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697901435"/>
                  </a:ext>
                </a:extLst>
              </a:tr>
              <a:tr h="1014844">
                <a:tc>
                  <a:txBody>
                    <a:bodyPr/>
                    <a:lstStyle/>
                    <a:p>
                      <a:r>
                        <a:rPr lang="en-GB" sz="2800" dirty="0" smtClean="0"/>
                        <a:t>Owners </a:t>
                      </a:r>
                      <a:r>
                        <a:rPr lang="en-GB" sz="2800" dirty="0" smtClean="0"/>
                        <a:t>capital</a:t>
                      </a:r>
                      <a:endParaRPr lang="en-GB" sz="2800"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576066447"/>
                  </a:ext>
                </a:extLst>
              </a:tr>
            </a:tbl>
          </a:graphicData>
        </a:graphic>
      </p:graphicFrame>
    </p:spTree>
    <p:extLst>
      <p:ext uri="{BB962C8B-B14F-4D97-AF65-F5344CB8AC3E}">
        <p14:creationId xmlns:p14="http://schemas.microsoft.com/office/powerpoint/2010/main" val="33408067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38200" y="8922"/>
            <a:ext cx="10515600" cy="1325563"/>
          </a:xfrm>
        </p:spPr>
        <p:style>
          <a:lnRef idx="2">
            <a:schemeClr val="dk1"/>
          </a:lnRef>
          <a:fillRef idx="1">
            <a:schemeClr val="lt1"/>
          </a:fillRef>
          <a:effectRef idx="0">
            <a:schemeClr val="dk1"/>
          </a:effectRef>
          <a:fontRef idx="minor">
            <a:schemeClr val="dk1"/>
          </a:fontRef>
        </p:style>
        <p:txBody>
          <a:bodyPr/>
          <a:lstStyle/>
          <a:p>
            <a:r>
              <a:rPr lang="en-GB" dirty="0" smtClean="0"/>
              <a:t>Plenary Quiz Answers</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endParaRPr lang="en-GB" dirty="0"/>
          </a:p>
          <a:p>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3783145883"/>
              </p:ext>
            </p:extLst>
          </p:nvPr>
        </p:nvGraphicFramePr>
        <p:xfrm>
          <a:off x="838200" y="1461944"/>
          <a:ext cx="10515600" cy="5055837"/>
        </p:xfrm>
        <a:graphic>
          <a:graphicData uri="http://schemas.openxmlformats.org/drawingml/2006/table">
            <a:tbl>
              <a:tblPr firstRow="1" bandRow="1">
                <a:tableStyleId>{5940675A-B579-460E-94D1-54222C63F5DA}</a:tableStyleId>
              </a:tblPr>
              <a:tblGrid>
                <a:gridCol w="1836176">
                  <a:extLst>
                    <a:ext uri="{9D8B030D-6E8A-4147-A177-3AD203B41FA5}">
                      <a16:colId xmlns:a16="http://schemas.microsoft.com/office/drawing/2014/main" val="3285171876"/>
                    </a:ext>
                  </a:extLst>
                </a:gridCol>
                <a:gridCol w="4578479">
                  <a:extLst>
                    <a:ext uri="{9D8B030D-6E8A-4147-A177-3AD203B41FA5}">
                      <a16:colId xmlns:a16="http://schemas.microsoft.com/office/drawing/2014/main" val="1237222081"/>
                    </a:ext>
                  </a:extLst>
                </a:gridCol>
                <a:gridCol w="4100945">
                  <a:extLst>
                    <a:ext uri="{9D8B030D-6E8A-4147-A177-3AD203B41FA5}">
                      <a16:colId xmlns:a16="http://schemas.microsoft.com/office/drawing/2014/main" val="3404959553"/>
                    </a:ext>
                  </a:extLst>
                </a:gridCol>
              </a:tblGrid>
              <a:tr h="797577">
                <a:tc>
                  <a:txBody>
                    <a:bodyPr/>
                    <a:lstStyle/>
                    <a:p>
                      <a:r>
                        <a:rPr lang="en-GB" sz="1800" dirty="0" smtClean="0">
                          <a:latin typeface="Arial Rounded MT Bold" panose="020F0704030504030204" pitchFamily="34" charset="0"/>
                        </a:rPr>
                        <a:t>Internal source of finance</a:t>
                      </a:r>
                      <a:endParaRPr lang="en-GB" sz="1800" dirty="0">
                        <a:latin typeface="Arial Rounded MT Bold" panose="020F0704030504030204" pitchFamily="34" charset="0"/>
                      </a:endParaRPr>
                    </a:p>
                  </a:txBody>
                  <a:tcPr>
                    <a:solidFill>
                      <a:schemeClr val="bg1">
                        <a:lumMod val="75000"/>
                      </a:schemeClr>
                    </a:solidFill>
                  </a:tcPr>
                </a:tc>
                <a:tc>
                  <a:txBody>
                    <a:bodyPr/>
                    <a:lstStyle/>
                    <a:p>
                      <a:r>
                        <a:rPr lang="en-GB" sz="1800" dirty="0" smtClean="0">
                          <a:latin typeface="Arial Rounded MT Bold" panose="020F0704030504030204" pitchFamily="34" charset="0"/>
                        </a:rPr>
                        <a:t>Advantages</a:t>
                      </a:r>
                      <a:endParaRPr lang="en-GB" sz="1800" dirty="0">
                        <a:latin typeface="Arial Rounded MT Bold" panose="020F0704030504030204" pitchFamily="34" charset="0"/>
                      </a:endParaRPr>
                    </a:p>
                  </a:txBody>
                  <a:tcPr>
                    <a:solidFill>
                      <a:schemeClr val="bg1">
                        <a:lumMod val="75000"/>
                      </a:schemeClr>
                    </a:solidFill>
                  </a:tcPr>
                </a:tc>
                <a:tc>
                  <a:txBody>
                    <a:bodyPr/>
                    <a:lstStyle/>
                    <a:p>
                      <a:r>
                        <a:rPr lang="en-GB" sz="1800" dirty="0" smtClean="0">
                          <a:latin typeface="Arial Rounded MT Bold" panose="020F0704030504030204" pitchFamily="34" charset="0"/>
                        </a:rPr>
                        <a:t>Disadvantages</a:t>
                      </a:r>
                      <a:endParaRPr lang="en-GB" sz="1800" dirty="0">
                        <a:latin typeface="Arial Rounded MT Bold" panose="020F0704030504030204" pitchFamily="34" charset="0"/>
                      </a:endParaRPr>
                    </a:p>
                  </a:txBody>
                  <a:tcPr>
                    <a:solidFill>
                      <a:schemeClr val="bg1">
                        <a:lumMod val="75000"/>
                      </a:schemeClr>
                    </a:solidFill>
                  </a:tcPr>
                </a:tc>
                <a:extLst>
                  <a:ext uri="{0D108BD9-81ED-4DB2-BD59-A6C34878D82A}">
                    <a16:rowId xmlns:a16="http://schemas.microsoft.com/office/drawing/2014/main" val="621487084"/>
                  </a:ext>
                </a:extLst>
              </a:tr>
              <a:tr h="1196365">
                <a:tc>
                  <a:txBody>
                    <a:bodyPr/>
                    <a:lstStyle/>
                    <a:p>
                      <a:r>
                        <a:rPr lang="en-GB" sz="2000" dirty="0" smtClean="0">
                          <a:latin typeface="Arial Rounded MT Bold" panose="020F0704030504030204" pitchFamily="34" charset="0"/>
                        </a:rPr>
                        <a:t>Retained profit</a:t>
                      </a:r>
                      <a:endParaRPr lang="en-GB" sz="2000" dirty="0">
                        <a:latin typeface="Arial Rounded MT Bold" panose="020F0704030504030204" pitchFamily="34" charset="0"/>
                      </a:endParaRPr>
                    </a:p>
                  </a:txBody>
                  <a:tcPr>
                    <a:solidFill>
                      <a:schemeClr val="accent2">
                        <a:lumMod val="40000"/>
                        <a:lumOff val="60000"/>
                      </a:schemeClr>
                    </a:solidFill>
                  </a:tcPr>
                </a:tc>
                <a:tc>
                  <a:txBody>
                    <a:bodyPr/>
                    <a:lstStyle/>
                    <a:p>
                      <a:pPr marL="285750" indent="-285750">
                        <a:buFont typeface="Arial" panose="020B0604020202020204" pitchFamily="34" charset="0"/>
                        <a:buChar char="•"/>
                      </a:pPr>
                      <a:r>
                        <a:rPr lang="en-GB" sz="1400" dirty="0" smtClean="0">
                          <a:latin typeface="Arial Rounded MT Bold" panose="020F0704030504030204" pitchFamily="34" charset="0"/>
                        </a:rPr>
                        <a:t>No interest payments to be made on loans</a:t>
                      </a:r>
                    </a:p>
                    <a:p>
                      <a:pPr marL="285750" indent="-285750">
                        <a:buFont typeface="Arial" panose="020B0604020202020204" pitchFamily="34" charset="0"/>
                        <a:buChar char="•"/>
                      </a:pPr>
                      <a:r>
                        <a:rPr lang="en-GB" sz="1400" dirty="0" smtClean="0">
                          <a:latin typeface="Arial Rounded MT Bold" panose="020F0704030504030204" pitchFamily="34" charset="0"/>
                        </a:rPr>
                        <a:t>Easy access to finance, if it is in a bank account it could be accessed the same day, this is</a:t>
                      </a:r>
                      <a:r>
                        <a:rPr lang="en-GB" sz="1400" baseline="0" dirty="0" smtClean="0">
                          <a:latin typeface="Arial Rounded MT Bold" panose="020F0704030504030204" pitchFamily="34" charset="0"/>
                        </a:rPr>
                        <a:t> in comparison to a loan which could take longer with all the paperwork</a:t>
                      </a:r>
                    </a:p>
                    <a:p>
                      <a:pPr marL="285750" indent="-285750">
                        <a:buFont typeface="Arial" panose="020B0604020202020204" pitchFamily="34" charset="0"/>
                        <a:buChar char="•"/>
                      </a:pPr>
                      <a:r>
                        <a:rPr lang="en-GB" sz="1400" baseline="0" dirty="0" smtClean="0">
                          <a:latin typeface="Arial Rounded MT Bold" panose="020F0704030504030204" pitchFamily="34" charset="0"/>
                        </a:rPr>
                        <a:t>Owners keep control</a:t>
                      </a:r>
                      <a:endParaRPr lang="en-GB" sz="1400" dirty="0">
                        <a:latin typeface="Arial Rounded MT Bold" panose="020F0704030504030204" pitchFamily="34" charset="0"/>
                      </a:endParaRPr>
                    </a:p>
                  </a:txBody>
                  <a:tcPr>
                    <a:solidFill>
                      <a:schemeClr val="accent2">
                        <a:lumMod val="40000"/>
                        <a:lumOff val="60000"/>
                      </a:schemeClr>
                    </a:solidFill>
                  </a:tcPr>
                </a:tc>
                <a:tc>
                  <a:txBody>
                    <a:bodyPr/>
                    <a:lstStyle/>
                    <a:p>
                      <a:pPr marL="285750" indent="-285750">
                        <a:buFont typeface="Arial" panose="020B0604020202020204" pitchFamily="34" charset="0"/>
                        <a:buChar char="•"/>
                      </a:pPr>
                      <a:r>
                        <a:rPr lang="en-GB" sz="1400" dirty="0" smtClean="0">
                          <a:latin typeface="Arial Rounded MT Bold" panose="020F0704030504030204" pitchFamily="34" charset="0"/>
                        </a:rPr>
                        <a:t>Loss of interest</a:t>
                      </a:r>
                      <a:r>
                        <a:rPr lang="en-GB" sz="1400" baseline="0" dirty="0" smtClean="0">
                          <a:latin typeface="Arial Rounded MT Bold" panose="020F0704030504030204" pitchFamily="34" charset="0"/>
                        </a:rPr>
                        <a:t> payments on savings if he retained profits were left in a savings account instead</a:t>
                      </a:r>
                    </a:p>
                    <a:p>
                      <a:pPr marL="285750" indent="-285750">
                        <a:buFont typeface="Arial" panose="020B0604020202020204" pitchFamily="34" charset="0"/>
                        <a:buChar char="•"/>
                      </a:pPr>
                      <a:r>
                        <a:rPr lang="en-GB" sz="1400" baseline="0" dirty="0" smtClean="0">
                          <a:latin typeface="Arial Rounded MT Bold" panose="020F0704030504030204" pitchFamily="34" charset="0"/>
                        </a:rPr>
                        <a:t>Opportunity cost of not being able to use the retained profits elsewhere in the business</a:t>
                      </a:r>
                      <a:endParaRPr lang="en-GB" sz="1400" dirty="0">
                        <a:latin typeface="Arial Rounded MT Bold" panose="020F0704030504030204" pitchFamily="34" charset="0"/>
                      </a:endParaRPr>
                    </a:p>
                  </a:txBody>
                  <a:tcPr>
                    <a:solidFill>
                      <a:schemeClr val="accent2">
                        <a:lumMod val="40000"/>
                        <a:lumOff val="60000"/>
                      </a:schemeClr>
                    </a:solidFill>
                  </a:tcPr>
                </a:tc>
                <a:extLst>
                  <a:ext uri="{0D108BD9-81ED-4DB2-BD59-A6C34878D82A}">
                    <a16:rowId xmlns:a16="http://schemas.microsoft.com/office/drawing/2014/main" val="1538072675"/>
                  </a:ext>
                </a:extLst>
              </a:tr>
              <a:tr h="824163">
                <a:tc>
                  <a:txBody>
                    <a:bodyPr/>
                    <a:lstStyle/>
                    <a:p>
                      <a:r>
                        <a:rPr lang="en-GB" sz="2000" dirty="0" smtClean="0">
                          <a:latin typeface="Arial Rounded MT Bold" panose="020F0704030504030204" pitchFamily="34" charset="0"/>
                        </a:rPr>
                        <a:t>Sale of assets</a:t>
                      </a:r>
                      <a:endParaRPr lang="en-GB" sz="2000" dirty="0">
                        <a:latin typeface="Arial Rounded MT Bold" panose="020F0704030504030204" pitchFamily="34" charset="0"/>
                      </a:endParaRPr>
                    </a:p>
                  </a:txBody>
                  <a:tcPr>
                    <a:solidFill>
                      <a:schemeClr val="accent6">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smtClean="0">
                          <a:latin typeface="Arial Rounded MT Bold" panose="020F0704030504030204" pitchFamily="34" charset="0"/>
                        </a:rPr>
                        <a:t>No interest payments to be made on loans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smtClean="0">
                          <a:latin typeface="Arial Rounded MT Bold" panose="020F0704030504030204" pitchFamily="34" charset="0"/>
                        </a:rPr>
                        <a:t>Straightforward sales can take place on a number of platforms e.g. eBay</a:t>
                      </a:r>
                    </a:p>
                    <a:p>
                      <a:endParaRPr lang="en-GB" sz="1400" dirty="0">
                        <a:latin typeface="Arial Rounded MT Bold" panose="020F0704030504030204" pitchFamily="34" charset="0"/>
                      </a:endParaRPr>
                    </a:p>
                  </a:txBody>
                  <a:tcPr>
                    <a:solidFill>
                      <a:schemeClr val="accent6">
                        <a:lumMod val="40000"/>
                        <a:lumOff val="60000"/>
                      </a:schemeClr>
                    </a:solidFill>
                  </a:tcPr>
                </a:tc>
                <a:tc>
                  <a:txBody>
                    <a:bodyPr/>
                    <a:lstStyle/>
                    <a:p>
                      <a:pPr marL="285750" indent="-285750">
                        <a:buFont typeface="Arial" panose="020B0604020202020204" pitchFamily="34" charset="0"/>
                        <a:buChar char="•"/>
                      </a:pPr>
                      <a:r>
                        <a:rPr lang="en-GB" sz="1400" dirty="0" smtClean="0">
                          <a:latin typeface="Arial Rounded MT Bold" panose="020F0704030504030204" pitchFamily="34" charset="0"/>
                        </a:rPr>
                        <a:t>Once the business has sold the asset they lose the benefit of it e.g. a van they cannot</a:t>
                      </a:r>
                      <a:r>
                        <a:rPr lang="en-GB" sz="1400" baseline="0" dirty="0" smtClean="0">
                          <a:latin typeface="Arial Rounded MT Bold" panose="020F0704030504030204" pitchFamily="34" charset="0"/>
                        </a:rPr>
                        <a:t> make deliveries with </a:t>
                      </a:r>
                    </a:p>
                    <a:p>
                      <a:pPr marL="285750" indent="-285750">
                        <a:buFont typeface="Arial" panose="020B0604020202020204" pitchFamily="34" charset="0"/>
                        <a:buChar char="•"/>
                      </a:pPr>
                      <a:r>
                        <a:rPr lang="en-GB" sz="1400" baseline="0" dirty="0" smtClean="0">
                          <a:latin typeface="Arial Rounded MT Bold" panose="020F0704030504030204" pitchFamily="34" charset="0"/>
                        </a:rPr>
                        <a:t>Can indicate to potential investors that the business is in trouble</a:t>
                      </a:r>
                      <a:endParaRPr lang="en-GB" sz="1400" dirty="0">
                        <a:latin typeface="Arial Rounded MT Bold" panose="020F0704030504030204" pitchFamily="34" charset="0"/>
                      </a:endParaRPr>
                    </a:p>
                  </a:txBody>
                  <a:tcPr>
                    <a:solidFill>
                      <a:schemeClr val="accent6">
                        <a:lumMod val="40000"/>
                        <a:lumOff val="60000"/>
                      </a:schemeClr>
                    </a:solidFill>
                  </a:tcPr>
                </a:tc>
                <a:extLst>
                  <a:ext uri="{0D108BD9-81ED-4DB2-BD59-A6C34878D82A}">
                    <a16:rowId xmlns:a16="http://schemas.microsoft.com/office/drawing/2014/main" val="3697901435"/>
                  </a:ext>
                </a:extLst>
              </a:tr>
              <a:tr h="1611597">
                <a:tc>
                  <a:txBody>
                    <a:bodyPr/>
                    <a:lstStyle/>
                    <a:p>
                      <a:r>
                        <a:rPr lang="en-GB" sz="2000" dirty="0" smtClean="0">
                          <a:latin typeface="Arial Rounded MT Bold" panose="020F0704030504030204" pitchFamily="34" charset="0"/>
                        </a:rPr>
                        <a:t>Owners Capital</a:t>
                      </a:r>
                      <a:endParaRPr lang="en-GB" sz="2000" dirty="0">
                        <a:latin typeface="Arial Rounded MT Bold" panose="020F0704030504030204" pitchFamily="34" charset="0"/>
                      </a:endParaRPr>
                    </a:p>
                  </a:txBody>
                  <a:tcPr>
                    <a:solidFill>
                      <a:schemeClr val="accent5">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smtClean="0">
                          <a:latin typeface="Arial Rounded MT Bold" panose="020F0704030504030204" pitchFamily="34" charset="0"/>
                        </a:rPr>
                        <a:t>No interest payments to be made on loans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smtClean="0">
                          <a:latin typeface="Arial Rounded MT Bold" panose="020F0704030504030204" pitchFamily="34" charset="0"/>
                        </a:rPr>
                        <a:t>Easy access the owner may have the funds sitting in a bank or savings account</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smtClean="0">
                          <a:latin typeface="Arial Rounded MT Bold" panose="020F0704030504030204" pitchFamily="34" charset="0"/>
                        </a:rPr>
                        <a:t>No complex paperwork and no security needed</a:t>
                      </a:r>
                    </a:p>
                    <a:p>
                      <a:endParaRPr lang="en-GB" sz="1400" dirty="0">
                        <a:latin typeface="Arial Rounded MT Bold" panose="020F0704030504030204" pitchFamily="34" charset="0"/>
                      </a:endParaRPr>
                    </a:p>
                  </a:txBody>
                  <a:tcPr>
                    <a:solidFill>
                      <a:schemeClr val="accent5">
                        <a:lumMod val="40000"/>
                        <a:lumOff val="60000"/>
                      </a:schemeClr>
                    </a:solidFill>
                  </a:tcPr>
                </a:tc>
                <a:tc>
                  <a:txBody>
                    <a:bodyPr/>
                    <a:lstStyle/>
                    <a:p>
                      <a:pPr marL="285750" indent="-285750">
                        <a:buFont typeface="Arial" panose="020B0604020202020204" pitchFamily="34" charset="0"/>
                        <a:buChar char="•"/>
                      </a:pPr>
                      <a:r>
                        <a:rPr lang="en-GB" sz="1400" dirty="0" smtClean="0">
                          <a:latin typeface="Arial Rounded MT Bold" panose="020F0704030504030204" pitchFamily="34" charset="0"/>
                        </a:rPr>
                        <a:t>Owner</a:t>
                      </a:r>
                      <a:r>
                        <a:rPr lang="en-GB" sz="1400" baseline="0" dirty="0" smtClean="0">
                          <a:latin typeface="Arial Rounded MT Bold" panose="020F0704030504030204" pitchFamily="34" charset="0"/>
                        </a:rPr>
                        <a:t> may not have the capital to put into the business and may still need to borrow, some businesses may have a term debt to gain a long-term profit</a:t>
                      </a:r>
                      <a:endParaRPr lang="en-GB" sz="1400" dirty="0">
                        <a:latin typeface="Arial Rounded MT Bold" panose="020F0704030504030204" pitchFamily="34" charset="0"/>
                      </a:endParaRPr>
                    </a:p>
                  </a:txBody>
                  <a:tcPr>
                    <a:solidFill>
                      <a:schemeClr val="accent5">
                        <a:lumMod val="40000"/>
                        <a:lumOff val="60000"/>
                      </a:schemeClr>
                    </a:solidFill>
                  </a:tcPr>
                </a:tc>
                <a:extLst>
                  <a:ext uri="{0D108BD9-81ED-4DB2-BD59-A6C34878D82A}">
                    <a16:rowId xmlns:a16="http://schemas.microsoft.com/office/drawing/2014/main" val="2576066447"/>
                  </a:ext>
                </a:extLst>
              </a:tr>
            </a:tbl>
          </a:graphicData>
        </a:graphic>
      </p:graphicFrame>
    </p:spTree>
    <p:extLst>
      <p:ext uri="{BB962C8B-B14F-4D97-AF65-F5344CB8AC3E}">
        <p14:creationId xmlns:p14="http://schemas.microsoft.com/office/powerpoint/2010/main" val="42908107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smtClean="0"/>
              <a:t>You will need worksheet 2.1.1 for this lesson</a:t>
            </a:r>
            <a:endParaRPr lang="en-GB" dirty="0"/>
          </a:p>
        </p:txBody>
      </p:sp>
      <p:pic>
        <p:nvPicPr>
          <p:cNvPr id="4" name="Content Placeholder 3"/>
          <p:cNvPicPr>
            <a:picLocks noGrp="1" noChangeAspect="1"/>
          </p:cNvPicPr>
          <p:nvPr>
            <p:ph idx="1"/>
          </p:nvPr>
        </p:nvPicPr>
        <p:blipFill>
          <a:blip r:embed="rId3"/>
          <a:stretch>
            <a:fillRect/>
          </a:stretch>
        </p:blipFill>
        <p:spPr>
          <a:xfrm>
            <a:off x="1464816" y="1825625"/>
            <a:ext cx="9262368"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99653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bg1"/>
                </a:solidFill>
                <a:latin typeface="Arial Black" panose="020B0A04020102020204" pitchFamily="34" charset="0"/>
              </a:rPr>
              <a:t>Sample Edexcel A2 questions</a:t>
            </a:r>
            <a:endParaRPr lang="en-GB" dirty="0">
              <a:solidFill>
                <a:schemeClr val="bg1"/>
              </a:solidFill>
              <a:latin typeface="Arial Black" panose="020B0A04020102020204" pitchFamily="34" charset="0"/>
            </a:endParaRPr>
          </a:p>
        </p:txBody>
      </p:sp>
      <p:pic>
        <p:nvPicPr>
          <p:cNvPr id="1026" name="Picture 2" descr="Question Mark, Pile, Questions, Symbol, Ask, Hel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70037" y="1600200"/>
            <a:ext cx="905192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6975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dirty="0" smtClean="0"/>
              <a:t>Case study for question 1</a:t>
            </a:r>
            <a:endParaRPr lang="en-GB" dirty="0"/>
          </a:p>
        </p:txBody>
      </p:sp>
      <p:pic>
        <p:nvPicPr>
          <p:cNvPr id="5" name="Content Placeholder 4"/>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2133250" y="1901537"/>
            <a:ext cx="7925500" cy="4583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77969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smtClean="0"/>
              <a:t>Sample question 1</a:t>
            </a:r>
            <a:endParaRPr lang="en-GB" dirty="0"/>
          </a:p>
        </p:txBody>
      </p:sp>
      <p:sp>
        <p:nvSpPr>
          <p:cNvPr id="8" name="Hexagon 7"/>
          <p:cNvSpPr/>
          <p:nvPr/>
        </p:nvSpPr>
        <p:spPr>
          <a:xfrm>
            <a:off x="838200" y="4334232"/>
            <a:ext cx="3026229" cy="1905000"/>
          </a:xfrm>
          <a:prstGeom prst="hexag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Knowledge 1</a:t>
            </a: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Hexagon 8"/>
          <p:cNvSpPr/>
          <p:nvPr/>
        </p:nvSpPr>
        <p:spPr>
          <a:xfrm>
            <a:off x="3864429" y="4334232"/>
            <a:ext cx="2928257" cy="1894114"/>
          </a:xfrm>
          <a:prstGeom prst="hexag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Application 2</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Hexagon 9"/>
          <p:cNvSpPr/>
          <p:nvPr/>
        </p:nvSpPr>
        <p:spPr>
          <a:xfrm>
            <a:off x="6792686" y="4359060"/>
            <a:ext cx="2928257" cy="1839685"/>
          </a:xfrm>
          <a:prstGeom prst="hexag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Analysis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Calibri" panose="020F0502020204030204"/>
                <a:ea typeface="+mn-ea"/>
                <a:cs typeface="+mn-cs"/>
              </a:rPr>
              <a:t> 1</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Content Placeholder 4"/>
          <p:cNvPicPr>
            <a:picLocks noGrp="1" noChangeAspect="1"/>
          </p:cNvPicPr>
          <p:nvPr>
            <p:ph idx="1"/>
          </p:nvPr>
        </p:nvPicPr>
        <p:blipFill>
          <a:blip r:embed="rId2"/>
          <a:stretch>
            <a:fillRect/>
          </a:stretch>
        </p:blipFill>
        <p:spPr>
          <a:xfrm>
            <a:off x="1018099" y="2280152"/>
            <a:ext cx="10133674" cy="13864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530840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smtClean="0"/>
              <a:t>Answer sample question 1</a:t>
            </a:r>
            <a:endParaRPr lang="en-GB" dirty="0"/>
          </a:p>
        </p:txBody>
      </p:sp>
      <p:pic>
        <p:nvPicPr>
          <p:cNvPr id="5" name="Content Placeholder 4"/>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2648780" y="1823505"/>
            <a:ext cx="6894441" cy="4825377"/>
          </a:xfrm>
          <a:prstGeom prst="rect">
            <a:avLst/>
          </a:prstGeom>
        </p:spPr>
      </p:pic>
    </p:spTree>
    <p:extLst>
      <p:ext uri="{BB962C8B-B14F-4D97-AF65-F5344CB8AC3E}">
        <p14:creationId xmlns:p14="http://schemas.microsoft.com/office/powerpoint/2010/main" val="5163289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Peer / self marking grid for 4 mark essay question</a:t>
            </a:r>
            <a:endParaRPr lang="en-GB" dirty="0"/>
          </a:p>
        </p:txBody>
      </p:sp>
      <p:graphicFrame>
        <p:nvGraphicFramePr>
          <p:cNvPr id="4" name="Content Placeholder 3"/>
          <p:cNvGraphicFramePr>
            <a:graphicFrameLocks noGrp="1"/>
          </p:cNvGraphicFramePr>
          <p:nvPr>
            <p:ph idx="1"/>
            <p:extLst/>
          </p:nvPr>
        </p:nvGraphicFramePr>
        <p:xfrm>
          <a:off x="838200" y="1825625"/>
          <a:ext cx="10961914" cy="3114040"/>
        </p:xfrm>
        <a:graphic>
          <a:graphicData uri="http://schemas.openxmlformats.org/drawingml/2006/table">
            <a:tbl>
              <a:tblPr firstRow="1" bandRow="1">
                <a:tableStyleId>{073A0DAA-6AF3-43AB-8588-CEC1D06C72B9}</a:tableStyleId>
              </a:tblPr>
              <a:tblGrid>
                <a:gridCol w="2107274">
                  <a:extLst>
                    <a:ext uri="{9D8B030D-6E8A-4147-A177-3AD203B41FA5}">
                      <a16:colId xmlns:a16="http://schemas.microsoft.com/office/drawing/2014/main" val="1611320386"/>
                    </a:ext>
                  </a:extLst>
                </a:gridCol>
                <a:gridCol w="8854640">
                  <a:extLst>
                    <a:ext uri="{9D8B030D-6E8A-4147-A177-3AD203B41FA5}">
                      <a16:colId xmlns:a16="http://schemas.microsoft.com/office/drawing/2014/main" val="371310915"/>
                    </a:ext>
                  </a:extLst>
                </a:gridCol>
              </a:tblGrid>
              <a:tr h="370840">
                <a:tc>
                  <a:txBody>
                    <a:bodyPr/>
                    <a:lstStyle/>
                    <a:p>
                      <a:r>
                        <a:rPr lang="en-GB" dirty="0" smtClean="0"/>
                        <a:t>Mark</a:t>
                      </a:r>
                      <a:endParaRPr lang="en-GB"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98739798"/>
                  </a:ext>
                </a:extLst>
              </a:tr>
              <a:tr h="370840">
                <a:tc>
                  <a:txBody>
                    <a:bodyPr/>
                    <a:lstStyle/>
                    <a:p>
                      <a:r>
                        <a:rPr lang="en-GB" b="1" dirty="0" smtClean="0"/>
                        <a:t>Knowledge 1</a:t>
                      </a:r>
                      <a:endParaRPr lang="en-GB" b="1"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b="1" dirty="0" smtClean="0"/>
                        <a:t>Giving a correct business</a:t>
                      </a:r>
                      <a:r>
                        <a:rPr lang="en-GB" b="1" baseline="0" dirty="0" smtClean="0"/>
                        <a:t> keyword definition, understanding of the question</a:t>
                      </a:r>
                    </a:p>
                    <a:p>
                      <a:r>
                        <a:rPr lang="en-GB" b="1" baseline="0" dirty="0" smtClean="0"/>
                        <a:t>Award 1 mark</a:t>
                      </a:r>
                      <a:endParaRPr lang="en-GB" b="1" i="0"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7080887"/>
                  </a:ext>
                </a:extLst>
              </a:tr>
              <a:tr h="768804">
                <a:tc>
                  <a:txBody>
                    <a:bodyPr/>
                    <a:lstStyle/>
                    <a:p>
                      <a:r>
                        <a:rPr lang="en-GB" b="1" dirty="0" smtClean="0"/>
                        <a:t>Application 2</a:t>
                      </a:r>
                      <a:endParaRPr lang="en-GB" b="1"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Applying</a:t>
                      </a:r>
                      <a:r>
                        <a:rPr lang="en-GB" b="1" baseline="0" dirty="0" smtClean="0"/>
                        <a:t> the answer to the business in the question. Not just a name drop, has to be about the product, the market, the objectives or the situation given.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smtClean="0"/>
                        <a:t>Somewhat applied with some general comments – only award 1 mark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smtClean="0"/>
                        <a:t>Very well applied and all about the case study – award 2 marks</a:t>
                      </a:r>
                      <a:endParaRPr lang="en-GB" b="1" i="0"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9243059"/>
                  </a:ext>
                </a:extLst>
              </a:tr>
              <a:tr h="370840">
                <a:tc>
                  <a:txBody>
                    <a:bodyPr/>
                    <a:lstStyle/>
                    <a:p>
                      <a:r>
                        <a:rPr lang="en-GB" b="1" dirty="0" smtClean="0"/>
                        <a:t>Analysis 1</a:t>
                      </a:r>
                      <a:endParaRPr lang="en-GB" b="1"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b="1" dirty="0" smtClean="0"/>
                        <a:t>Chain of reason, ‘this means’ or  ‘which means’ or ‘because’ or ‘therefore’ which is logical and fully developed. </a:t>
                      </a:r>
                    </a:p>
                    <a:p>
                      <a:r>
                        <a:rPr lang="en-GB" b="1" dirty="0" smtClean="0"/>
                        <a:t>Award 1 mark</a:t>
                      </a:r>
                      <a:endParaRPr lang="en-GB" b="1" i="0" dirty="0">
                        <a:solidFill>
                          <a:schemeClr val="accent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1594491"/>
                  </a:ext>
                </a:extLst>
              </a:tr>
            </a:tbl>
          </a:graphicData>
        </a:graphic>
      </p:graphicFrame>
      <p:sp>
        <p:nvSpPr>
          <p:cNvPr id="3" name="TextBox 2"/>
          <p:cNvSpPr txBox="1"/>
          <p:nvPr/>
        </p:nvSpPr>
        <p:spPr>
          <a:xfrm>
            <a:off x="838200" y="5155474"/>
            <a:ext cx="9601346"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smtClean="0">
                <a:ln>
                  <a:noFill/>
                </a:ln>
                <a:solidFill>
                  <a:prstClr val="black"/>
                </a:solidFill>
                <a:effectLst/>
                <a:uLnTx/>
                <a:uFillTx/>
                <a:latin typeface="Calibri"/>
                <a:ea typeface="+mn-ea"/>
                <a:cs typeface="+mn-cs"/>
              </a:rPr>
              <a:t>Examples of peer review comments: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smtClean="0">
                <a:ln>
                  <a:noFill/>
                </a:ln>
                <a:solidFill>
                  <a:prstClr val="black"/>
                </a:solidFill>
                <a:effectLst/>
                <a:uLnTx/>
                <a:uFillTx/>
                <a:latin typeface="Calibri"/>
                <a:ea typeface="+mn-ea"/>
                <a:cs typeface="+mn-cs"/>
              </a:rPr>
              <a:t>What went well: </a:t>
            </a:r>
            <a:r>
              <a:rPr kumimoji="0" lang="en-GB" sz="1800" b="0" i="1" u="none" strike="noStrike" kern="1200" cap="none" spc="0" normalizeH="0" baseline="0" noProof="0" dirty="0" smtClean="0">
                <a:ln>
                  <a:noFill/>
                </a:ln>
                <a:solidFill>
                  <a:prstClr val="black"/>
                </a:solidFill>
                <a:effectLst/>
                <a:uLnTx/>
                <a:uFillTx/>
                <a:latin typeface="Calibri"/>
                <a:ea typeface="+mn-ea"/>
                <a:cs typeface="+mn-cs"/>
              </a:rPr>
              <a:t>You gave a correct business definition and applied your comments to the case study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smtClean="0">
                <a:ln>
                  <a:noFill/>
                </a:ln>
                <a:solidFill>
                  <a:prstClr val="black"/>
                </a:solidFill>
                <a:effectLst/>
                <a:uLnTx/>
                <a:uFillTx/>
                <a:latin typeface="Calibri"/>
                <a:ea typeface="+mn-ea"/>
                <a:cs typeface="+mn-cs"/>
              </a:rPr>
              <a:t>Even better if: </a:t>
            </a:r>
            <a:r>
              <a:rPr kumimoji="0" lang="en-GB" sz="1800" b="0" i="1" u="none" strike="noStrike" kern="1200" cap="none" spc="0" normalizeH="0" baseline="0" noProof="0" dirty="0" smtClean="0">
                <a:ln>
                  <a:noFill/>
                </a:ln>
                <a:solidFill>
                  <a:prstClr val="black"/>
                </a:solidFill>
                <a:effectLst/>
                <a:uLnTx/>
                <a:uFillTx/>
                <a:latin typeface="Calibri"/>
                <a:ea typeface="+mn-ea"/>
                <a:cs typeface="+mn-cs"/>
              </a:rPr>
              <a:t>You had more analysis or a complete chain of reason</a:t>
            </a:r>
            <a:endParaRPr kumimoji="0" lang="en-GB" sz="1800" b="0"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78737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90">
          <a:fgClr>
            <a:schemeClr val="tx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smtClean="0"/>
              <a:t>Key terms</a:t>
            </a:r>
            <a:endParaRPr lang="en-GB" dirty="0"/>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b="1" dirty="0"/>
              <a:t>Owners capital</a:t>
            </a:r>
            <a:r>
              <a:rPr lang="en-GB" dirty="0"/>
              <a:t>; this is the money invested by the owner in the business, this may have come from their own personal savings</a:t>
            </a:r>
          </a:p>
          <a:p>
            <a:r>
              <a:rPr lang="en-GB" b="1" dirty="0"/>
              <a:t>Retained profit</a:t>
            </a:r>
            <a:r>
              <a:rPr lang="en-GB" dirty="0"/>
              <a:t>; this is profit from a previous year that is saved and could be used to reinvest into the business</a:t>
            </a:r>
          </a:p>
          <a:p>
            <a:r>
              <a:rPr lang="en-GB" b="1" dirty="0"/>
              <a:t>Asset</a:t>
            </a:r>
            <a:r>
              <a:rPr lang="en-GB" dirty="0"/>
              <a:t>; this is an item that the business owns that could be sold to raise cash e.g. a van, a machine</a:t>
            </a:r>
          </a:p>
          <a:p>
            <a:endParaRPr lang="en-GB" dirty="0"/>
          </a:p>
        </p:txBody>
      </p:sp>
      <p:pic>
        <p:nvPicPr>
          <p:cNvPr id="4" name="Picture 3"/>
          <p:cNvPicPr>
            <a:picLocks noChangeAspect="1"/>
          </p:cNvPicPr>
          <p:nvPr/>
        </p:nvPicPr>
        <p:blipFill>
          <a:blip r:embed="rId2"/>
          <a:stretch>
            <a:fillRect/>
          </a:stretch>
        </p:blipFill>
        <p:spPr>
          <a:xfrm>
            <a:off x="10299101" y="460929"/>
            <a:ext cx="1054699" cy="1133954"/>
          </a:xfrm>
          <a:prstGeom prst="rect">
            <a:avLst/>
          </a:prstGeom>
        </p:spPr>
      </p:pic>
    </p:spTree>
    <p:extLst>
      <p:ext uri="{BB962C8B-B14F-4D97-AF65-F5344CB8AC3E}">
        <p14:creationId xmlns:p14="http://schemas.microsoft.com/office/powerpoint/2010/main" val="1417906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bg1"/>
                </a:solidFill>
              </a:rPr>
              <a:t>Revision Video</a:t>
            </a:r>
            <a:endParaRPr lang="en-GB" dirty="0">
              <a:solidFill>
                <a:schemeClr val="bg1"/>
              </a:solidFill>
            </a:endParaRPr>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9030" y="1340769"/>
            <a:ext cx="7613940" cy="4825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07937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655057" y="3353713"/>
            <a:ext cx="4848216" cy="3232144"/>
          </a:xfr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0" cy="2857500"/>
          </a:xfrm>
          <a:prstGeom prst="rect">
            <a:avLst/>
          </a:prstGeom>
        </p:spPr>
      </p:pic>
    </p:spTree>
    <p:extLst>
      <p:ext uri="{BB962C8B-B14F-4D97-AF65-F5344CB8AC3E}">
        <p14:creationId xmlns:p14="http://schemas.microsoft.com/office/powerpoint/2010/main" val="1217397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From Edexcel</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0" indent="0">
              <a:buNone/>
            </a:pPr>
            <a:r>
              <a:rPr lang="en-GB" sz="4000" dirty="0"/>
              <a:t>a) Owner’s capital: personal savings</a:t>
            </a:r>
          </a:p>
          <a:p>
            <a:pPr marL="0" indent="0">
              <a:buNone/>
            </a:pPr>
            <a:r>
              <a:rPr lang="en-GB" sz="4000" dirty="0"/>
              <a:t>b) Retained profit</a:t>
            </a:r>
          </a:p>
          <a:p>
            <a:pPr marL="0" indent="0">
              <a:buNone/>
            </a:pPr>
            <a:r>
              <a:rPr lang="en-GB" sz="4000" dirty="0"/>
              <a:t>c) Sale of assets</a:t>
            </a:r>
          </a:p>
        </p:txBody>
      </p:sp>
    </p:spTree>
    <p:extLst>
      <p:ext uri="{BB962C8B-B14F-4D97-AF65-F5344CB8AC3E}">
        <p14:creationId xmlns:p14="http://schemas.microsoft.com/office/powerpoint/2010/main" val="1899270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smtClean="0"/>
              <a:t>Starter</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GB" dirty="0" smtClean="0"/>
              <a:t>What do you own?  Do you have any savings?  Are you good with money?  If I gave you £20 right now would you save it or spend it?</a:t>
            </a:r>
            <a:endParaRPr lang="en-GB" dirty="0"/>
          </a:p>
        </p:txBody>
      </p:sp>
      <p:pic>
        <p:nvPicPr>
          <p:cNvPr id="5" name="Picture 4"/>
          <p:cNvPicPr>
            <a:picLocks noChangeAspect="1"/>
          </p:cNvPicPr>
          <p:nvPr/>
        </p:nvPicPr>
        <p:blipFill>
          <a:blip r:embed="rId3"/>
          <a:stretch>
            <a:fillRect/>
          </a:stretch>
        </p:blipFill>
        <p:spPr>
          <a:xfrm>
            <a:off x="3159919" y="2957512"/>
            <a:ext cx="5872163" cy="3069898"/>
          </a:xfrm>
          <a:prstGeom prst="rect">
            <a:avLst/>
          </a:prstGeom>
        </p:spPr>
      </p:pic>
    </p:spTree>
    <p:extLst>
      <p:ext uri="{BB962C8B-B14F-4D97-AF65-F5344CB8AC3E}">
        <p14:creationId xmlns:p14="http://schemas.microsoft.com/office/powerpoint/2010/main" val="2133559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Finance</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Finance means the management of the investment needed to; open, run and grow a business</a:t>
            </a:r>
          </a:p>
          <a:p>
            <a:r>
              <a:rPr lang="en-GB" dirty="0" smtClean="0"/>
              <a:t>There are internal finance methods (investment that comes from within a business)  and external finance methods (investment that comes from outside the business)</a:t>
            </a:r>
          </a:p>
          <a:p>
            <a:r>
              <a:rPr lang="en-GB" dirty="0" smtClean="0"/>
              <a:t>This topic is just about </a:t>
            </a:r>
            <a:r>
              <a:rPr lang="en-GB" u="sng" dirty="0" smtClean="0"/>
              <a:t>internal</a:t>
            </a:r>
            <a:r>
              <a:rPr lang="en-GB" dirty="0" smtClean="0"/>
              <a:t> finance, the next unit 2.1.2 is about </a:t>
            </a:r>
            <a:r>
              <a:rPr lang="en-GB" u="sng" dirty="0" smtClean="0"/>
              <a:t>external</a:t>
            </a:r>
            <a:r>
              <a:rPr lang="en-GB" dirty="0" smtClean="0"/>
              <a:t> finance</a:t>
            </a:r>
            <a:endParaRPr lang="en-GB" dirty="0"/>
          </a:p>
        </p:txBody>
      </p:sp>
      <p:pic>
        <p:nvPicPr>
          <p:cNvPr id="4" name="Picture 3"/>
          <p:cNvPicPr>
            <a:picLocks noChangeAspect="1"/>
          </p:cNvPicPr>
          <p:nvPr/>
        </p:nvPicPr>
        <p:blipFill>
          <a:blip r:embed="rId2"/>
          <a:stretch>
            <a:fillRect/>
          </a:stretch>
        </p:blipFill>
        <p:spPr>
          <a:xfrm>
            <a:off x="9912927" y="4480273"/>
            <a:ext cx="2279073" cy="2349560"/>
          </a:xfrm>
          <a:prstGeom prst="rect">
            <a:avLst/>
          </a:prstGeom>
        </p:spPr>
      </p:pic>
    </p:spTree>
    <p:extLst>
      <p:ext uri="{BB962C8B-B14F-4D97-AF65-F5344CB8AC3E}">
        <p14:creationId xmlns:p14="http://schemas.microsoft.com/office/powerpoint/2010/main" val="29749090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algn="l"/>
            <a:r>
              <a:rPr lang="en-GB" dirty="0" smtClean="0"/>
              <a:t>Reasons for raising finance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pPr marL="514350" indent="-514350">
              <a:buFont typeface="+mj-lt"/>
              <a:buAutoNum type="alphaUcPeriod"/>
            </a:pPr>
            <a:r>
              <a:rPr lang="en-GB" dirty="0" smtClean="0"/>
              <a:t>To pay debts, this is likely to be a consolidation loan which may pay off suppliers</a:t>
            </a:r>
          </a:p>
          <a:p>
            <a:pPr marL="514350" indent="-514350">
              <a:buFont typeface="+mj-lt"/>
              <a:buAutoNum type="alphaUcPeriod"/>
            </a:pPr>
            <a:r>
              <a:rPr lang="en-GB" dirty="0" smtClean="0"/>
              <a:t>To help a business over a slow trading period - overdraft</a:t>
            </a:r>
          </a:p>
          <a:p>
            <a:pPr marL="514350" indent="-514350">
              <a:buFont typeface="+mj-lt"/>
              <a:buAutoNum type="alphaUcPeriod"/>
            </a:pPr>
            <a:r>
              <a:rPr lang="en-GB" dirty="0" smtClean="0"/>
              <a:t>To expand: a business may apply for long term finance such as a loan</a:t>
            </a:r>
          </a:p>
          <a:p>
            <a:pPr marL="514350" indent="-514350">
              <a:buFont typeface="+mj-lt"/>
              <a:buAutoNum type="alphaUcPeriod"/>
            </a:pPr>
            <a:r>
              <a:rPr lang="en-GB" dirty="0" smtClean="0"/>
              <a:t>To start-up a business may apply for a loan with a business plan or ask friends and family to invest</a:t>
            </a:r>
          </a:p>
          <a:p>
            <a:pPr marL="514350" indent="-514350">
              <a:buFont typeface="+mj-lt"/>
              <a:buAutoNum type="alphaUcPeriod"/>
            </a:pPr>
            <a:r>
              <a:rPr lang="en-GB" dirty="0" smtClean="0"/>
              <a:t>To buy stock: a business would ask a supplier for trade credit, typically 30, 60, 90 days</a:t>
            </a:r>
            <a:endParaRPr lang="en-GB" dirty="0"/>
          </a:p>
        </p:txBody>
      </p:sp>
      <p:grpSp>
        <p:nvGrpSpPr>
          <p:cNvPr id="4" name="Group 3"/>
          <p:cNvGrpSpPr/>
          <p:nvPr/>
        </p:nvGrpSpPr>
        <p:grpSpPr>
          <a:xfrm>
            <a:off x="6173443" y="1690687"/>
            <a:ext cx="5408957" cy="4486277"/>
            <a:chOff x="5088343" y="800054"/>
            <a:chExt cx="5408957" cy="4486277"/>
          </a:xfrm>
        </p:grpSpPr>
        <p:pic>
          <p:nvPicPr>
            <p:cNvPr id="10244"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00139" y="3163371"/>
              <a:ext cx="3097161" cy="212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88343" y="800054"/>
              <a:ext cx="3167201" cy="2389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93819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5800" b="1" dirty="0">
                <a:solidFill>
                  <a:schemeClr val="tx1"/>
                </a:solidFill>
              </a:rPr>
              <a:t>Owner’s capital: personal savings</a:t>
            </a:r>
          </a:p>
          <a:p>
            <a:endParaRPr lang="en-GB" sz="6600" b="1" dirty="0">
              <a:solidFill>
                <a:srgbClr val="0070C0"/>
              </a:solidFill>
            </a:endParaRPr>
          </a:p>
        </p:txBody>
      </p:sp>
      <p:pic>
        <p:nvPicPr>
          <p:cNvPr id="4" name="Picture 3" descr="Banner, Header, Businessmen, Talk, Negotiation, Man"/>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4952" y="0"/>
            <a:ext cx="12236952" cy="3834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65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pPr algn="l"/>
            <a:r>
              <a:rPr lang="en-GB" dirty="0" smtClean="0"/>
              <a:t>Owners capital</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smtClean="0"/>
              <a:t>This is also sometimes called owners equity</a:t>
            </a:r>
          </a:p>
          <a:p>
            <a:r>
              <a:rPr lang="en-GB" dirty="0" smtClean="0"/>
              <a:t>It shows the stake the owner has in the business</a:t>
            </a:r>
          </a:p>
          <a:p>
            <a:r>
              <a:rPr lang="en-GB" dirty="0" smtClean="0"/>
              <a:t>This represents the net assets of the company – if all the debts of the business were paid off how much would be owed to the owner</a:t>
            </a:r>
          </a:p>
          <a:p>
            <a:r>
              <a:rPr lang="en-GB" dirty="0" smtClean="0"/>
              <a:t>The owner may have used savings or a redundancy pay out to start up the business, this is in theory still owed back to the owner, although they may never take it back out in the lifetime of the business</a:t>
            </a:r>
          </a:p>
          <a:p>
            <a:endParaRPr lang="en-GB"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690688"/>
            <a:ext cx="3293806" cy="2252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2181" y="3867324"/>
            <a:ext cx="3861619" cy="230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4943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When is owner’s capital appropriate?</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Sole traders and partnerships would be the two business forms which would mostly use owner’s capital to expand and to grow</a:t>
            </a:r>
          </a:p>
          <a:p>
            <a:endParaRPr lang="en-GB" dirty="0"/>
          </a:p>
          <a:p>
            <a:endParaRPr lang="en-GB" dirty="0" smtClean="0"/>
          </a:p>
          <a:p>
            <a:endParaRPr lang="en-GB" dirty="0"/>
          </a:p>
        </p:txBody>
      </p:sp>
      <p:pic>
        <p:nvPicPr>
          <p:cNvPr id="3" name="Content Placeholder 2"/>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438488"/>
            <a:ext cx="5181600" cy="31256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44073" y="4616362"/>
            <a:ext cx="277177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56395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571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TotalTime>
  <Words>1261</Words>
  <Application>Microsoft Office PowerPoint</Application>
  <PresentationFormat>Widescreen</PresentationFormat>
  <Paragraphs>134</Paragraphs>
  <Slides>27</Slides>
  <Notes>5</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27</vt:i4>
      </vt:variant>
    </vt:vector>
  </HeadingPairs>
  <TitlesOfParts>
    <vt:vector size="36" baseType="lpstr">
      <vt:lpstr>Arial</vt:lpstr>
      <vt:lpstr>Arial Black</vt:lpstr>
      <vt:lpstr>Arial Rounded MT Bold</vt:lpstr>
      <vt:lpstr>Calibri</vt:lpstr>
      <vt:lpstr>Calibri Light</vt:lpstr>
      <vt:lpstr>Office Theme</vt:lpstr>
      <vt:lpstr>5_Office Theme</vt:lpstr>
      <vt:lpstr>3_Office Theme</vt:lpstr>
      <vt:lpstr>1_Office Theme</vt:lpstr>
      <vt:lpstr>PowerPoint Presentation</vt:lpstr>
      <vt:lpstr>You will need worksheet 2.1.1 for this lesson</vt:lpstr>
      <vt:lpstr>From Edexcel</vt:lpstr>
      <vt:lpstr>Starter</vt:lpstr>
      <vt:lpstr>Definition: Finance</vt:lpstr>
      <vt:lpstr>Reasons for raising finance</vt:lpstr>
      <vt:lpstr>PowerPoint Presentation</vt:lpstr>
      <vt:lpstr>Owners capital</vt:lpstr>
      <vt:lpstr>When is owner’s capital appropriate?</vt:lpstr>
      <vt:lpstr>PowerPoint Presentation</vt:lpstr>
      <vt:lpstr>Retained profit</vt:lpstr>
      <vt:lpstr>When is retained profit appropriate?</vt:lpstr>
      <vt:lpstr>PowerPoint Presentation</vt:lpstr>
      <vt:lpstr>Sale of assets</vt:lpstr>
      <vt:lpstr>When is the sale of assets appropriate?</vt:lpstr>
      <vt:lpstr>Advantages of selling assets</vt:lpstr>
      <vt:lpstr>Disadvantages of selling assets</vt:lpstr>
      <vt:lpstr>Plenary Quiz - fill in the boxes</vt:lpstr>
      <vt:lpstr>Plenary Quiz Answers</vt:lpstr>
      <vt:lpstr>Sample Edexcel A2 questions</vt:lpstr>
      <vt:lpstr>Case study for question 1</vt:lpstr>
      <vt:lpstr>Sample question 1</vt:lpstr>
      <vt:lpstr>Answer sample question 1</vt:lpstr>
      <vt:lpstr>Peer / self marking grid for 4 mark essay question</vt:lpstr>
      <vt:lpstr>Key terms</vt:lpstr>
      <vt:lpstr>Revision Video</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Hilton</dc:creator>
  <cp:lastModifiedBy>Sarah Hilton for Revisionstation</cp:lastModifiedBy>
  <cp:revision>78</cp:revision>
  <dcterms:created xsi:type="dcterms:W3CDTF">2017-05-29T18:04:54Z</dcterms:created>
  <dcterms:modified xsi:type="dcterms:W3CDTF">2024-04-06T17:57:40Z</dcterms:modified>
</cp:coreProperties>
</file>