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82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1" r:id="rId14"/>
    <p:sldId id="272" r:id="rId15"/>
    <p:sldId id="273" r:id="rId16"/>
    <p:sldId id="274" r:id="rId17"/>
    <p:sldId id="278" r:id="rId18"/>
    <p:sldId id="279" r:id="rId19"/>
    <p:sldId id="280" r:id="rId20"/>
    <p:sldId id="281" r:id="rId21"/>
    <p:sldId id="28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5E0828-4740-4E6D-8952-23B0880E98EE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F56F4-8488-4E3A-97E8-A957E6906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347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You can choose different countries, just make sure that the country you have chosen appears on all the indexes first, so if you choose something obscure</a:t>
            </a:r>
            <a:r>
              <a:rPr lang="en-GB" baseline="0" dirty="0" smtClean="0"/>
              <a:t> it may not appear.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865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Off-shoring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68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* At time of writing may</a:t>
            </a:r>
            <a:r>
              <a:rPr lang="en-GB" baseline="0" dirty="0" smtClean="0"/>
              <a:t> need to be updated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61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35E2DD-950D-41D8-8F54-38D485E8BA72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661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469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has now been discontinued but</a:t>
            </a:r>
            <a:r>
              <a:rPr lang="en-GB" baseline="0" dirty="0" smtClean="0"/>
              <a:t> data is still on the wiki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13E492-2BE1-47F6-A827-2A173C8BE478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20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There are other websites that may give you this information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13E492-2BE1-47F6-A827-2A173C8BE478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2930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61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35E2DD-950D-41D8-8F54-38D485E8BA72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661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0485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By local we mean</a:t>
            </a:r>
            <a:r>
              <a:rPr lang="en-GB" baseline="0" dirty="0" smtClean="0"/>
              <a:t> the country that the </a:t>
            </a:r>
            <a:r>
              <a:rPr lang="en-GB" baseline="0" dirty="0" err="1" smtClean="0"/>
              <a:t>MNC</a:t>
            </a:r>
            <a:r>
              <a:rPr lang="en-GB" baseline="0" dirty="0" smtClean="0"/>
              <a:t> is in e.g. </a:t>
            </a:r>
            <a:r>
              <a:rPr lang="en-GB" baseline="0" dirty="0" err="1" smtClean="0"/>
              <a:t>egypt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007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609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1612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835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314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721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7725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522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5333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4085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913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5183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3CA8F-7DAC-439F-A869-8A39B7EECA45}" type="datetimeFigureOut">
              <a:rPr lang="en-GB" smtClean="0"/>
              <a:t>21/05/2024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5FFDC-0E57-4943-9640-0499056C3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7981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EefXKcdOW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hyperlink" Target="https://en.wikipedia.org/wiki/Ease_of_doing_business_inde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lobaleconomy.com/rankings/wb_political_stability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ionmaster.com/country-info/stats/Geography/Natural-resource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hyperlink" Target="https://www.youtube.com/watch?v=3-Axa_h3_-I" TargetMode="Externa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List_of_countries_by_average_wage" TargetMode="External"/><Relationship Id="rId3" Type="http://schemas.openxmlformats.org/officeDocument/2006/relationships/hyperlink" Target="https://en.wikipedia.org/wiki/Ease_of_doing_business_index" TargetMode="External"/><Relationship Id="rId7" Type="http://schemas.openxmlformats.org/officeDocument/2006/relationships/hyperlink" Target="https://en.wikipedia.org/wiki/List_of_countries_by_unemployment_rate" TargetMode="External"/><Relationship Id="rId2" Type="http://schemas.openxmlformats.org/officeDocument/2006/relationships/hyperlink" Target="https://www.nationmaster.com/country-info/stats/Geography/Natural-resourc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Trade_bloc#Statistics" TargetMode="External"/><Relationship Id="rId5" Type="http://schemas.openxmlformats.org/officeDocument/2006/relationships/hyperlink" Target="https://lpi.worldbank.org/international/global" TargetMode="External"/><Relationship Id="rId4" Type="http://schemas.openxmlformats.org/officeDocument/2006/relationships/hyperlink" Target="https://www.theglobaleconomy.com/rankings/wb_political_stability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n.wikipedia.org/wiki/List_of_countries_by_average_wage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List_of_countries_by_unemployment_rat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wpvbVyUCi78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pi.worldbank.org/international/global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2550" y="1686241"/>
            <a:ext cx="9144000" cy="2387600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Level 3 business taster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3936364"/>
            <a:ext cx="9144000" cy="1655762"/>
          </a:xfrm>
        </p:spPr>
        <p:txBody>
          <a:bodyPr>
            <a:norm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International business</a:t>
            </a:r>
            <a:endParaRPr lang="en-GB" sz="48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714" y="4535804"/>
            <a:ext cx="6157367" cy="21126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" y="-46831"/>
            <a:ext cx="3214954" cy="21542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7700" y="-1"/>
            <a:ext cx="3924300" cy="2107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3032" y="10758"/>
            <a:ext cx="5217540" cy="209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7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7990114" cy="1325563"/>
          </a:xfrm>
          <a:solidFill>
            <a:srgbClr val="C0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Research: Ease of doing business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GB" dirty="0" smtClean="0"/>
              <a:t>The Ease of Doing </a:t>
            </a:r>
            <a:r>
              <a:rPr lang="en-GB" dirty="0"/>
              <a:t>B</a:t>
            </a:r>
            <a:r>
              <a:rPr lang="en-GB" dirty="0" smtClean="0"/>
              <a:t>usiness (</a:t>
            </a:r>
            <a:r>
              <a:rPr lang="en-GB" dirty="0" err="1" smtClean="0"/>
              <a:t>EODB</a:t>
            </a:r>
            <a:r>
              <a:rPr lang="en-GB" dirty="0" smtClean="0"/>
              <a:t>) is an index published by the World Bank </a:t>
            </a:r>
            <a:r>
              <a:rPr lang="en-GB" dirty="0" smtClean="0">
                <a:hlinkClick r:id="rId3"/>
              </a:rPr>
              <a:t>https://www.youtube.com/watch?v=-EefXKcdOWE</a:t>
            </a:r>
            <a:endParaRPr lang="en-GB" dirty="0" smtClean="0"/>
          </a:p>
          <a:p>
            <a:r>
              <a:rPr lang="en-GB" dirty="0" smtClean="0"/>
              <a:t>This is a mixture of 11 indicators such as; labour regulations, construction permits, land availability and time taken to build a warehouse</a:t>
            </a:r>
          </a:p>
          <a:p>
            <a:r>
              <a:rPr lang="en-GB" dirty="0" smtClean="0"/>
              <a:t>The </a:t>
            </a:r>
            <a:r>
              <a:rPr lang="en-GB" dirty="0" err="1" smtClean="0"/>
              <a:t>EODB</a:t>
            </a:r>
            <a:r>
              <a:rPr lang="en-GB" dirty="0" smtClean="0"/>
              <a:t> looks at 190 countries worldwide and aims to encourage countries lower down the rankings to reform their business practices</a:t>
            </a:r>
          </a:p>
        </p:txBody>
      </p:sp>
      <p:pic>
        <p:nvPicPr>
          <p:cNvPr id="3" name="Content Placeholder 2">
            <a:hlinkClick r:id="rId4"/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172200" y="1921731"/>
            <a:ext cx="5181600" cy="4159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9901" y="365124"/>
            <a:ext cx="2303899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3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458200" cy="1325563"/>
          </a:xfrm>
          <a:solidFill>
            <a:srgbClr val="C0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Research: Political stability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GB" dirty="0" smtClean="0"/>
              <a:t>Political stability will have a bearing on the business community as they will be unable to move production to a location that is at war</a:t>
            </a:r>
          </a:p>
          <a:p>
            <a:r>
              <a:rPr lang="en-GB" dirty="0" smtClean="0"/>
              <a:t>They may risk losing factory, supplies, resources or even employees in a war zone</a:t>
            </a:r>
          </a:p>
          <a:p>
            <a:r>
              <a:rPr lang="en-GB" dirty="0" smtClean="0"/>
              <a:t>Search for your countries and the highest political stability is the most attractive production location</a:t>
            </a:r>
            <a:endParaRPr lang="en-GB" dirty="0"/>
          </a:p>
        </p:txBody>
      </p:sp>
      <p:pic>
        <p:nvPicPr>
          <p:cNvPr id="5" name="Content Placeholder 4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321871"/>
            <a:ext cx="5181600" cy="33588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9901" y="365124"/>
            <a:ext cx="2303899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88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8316686" cy="1325563"/>
          </a:xfrm>
          <a:solidFill>
            <a:srgbClr val="C0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Research: Natural resources</a:t>
            </a:r>
            <a:endParaRPr lang="en-GB" dirty="0"/>
          </a:p>
        </p:txBody>
      </p:sp>
      <p:pic>
        <p:nvPicPr>
          <p:cNvPr id="5" name="Content Placeholder 4">
            <a:hlinkClick r:id="rId3"/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6172200" y="1917374"/>
            <a:ext cx="5181600" cy="34606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838200" y="1917374"/>
            <a:ext cx="4951567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400" dirty="0">
                <a:solidFill>
                  <a:prstClr val="black"/>
                </a:solidFill>
                <a:hlinkClick r:id="rId5"/>
              </a:rPr>
              <a:t>https://www.youtube.com/watch?v=3-Axa_h3_-</a:t>
            </a:r>
            <a:r>
              <a:rPr lang="en-GB" sz="2400" dirty="0" smtClean="0">
                <a:solidFill>
                  <a:prstClr val="black"/>
                </a:solidFill>
                <a:hlinkClick r:id="rId5"/>
              </a:rPr>
              <a:t>I</a:t>
            </a:r>
            <a:endParaRPr lang="en-GB" sz="2400" dirty="0" smtClean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Take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look at this list of countries and the natural resources on the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right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Remember you are trying to decide where to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locate: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business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may need raw materials from that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country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business does not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locate there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they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may have to import which could be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expensive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will push up the costs of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production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will reduce 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profits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72200" y="5795358"/>
            <a:ext cx="5148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more natural resources will mean a higher score on your table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5127" y="365125"/>
            <a:ext cx="2304488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16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 smtClean="0"/>
              <a:t>Definition: MNC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 smtClean="0"/>
              <a:t>A MNC is a multinational corporation, a business which operates in more than one country.  For example Coca-Cola produces in over 200 countries.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963394" y="3205348"/>
            <a:ext cx="29258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Arial Black" panose="020B0A04020102020204" pitchFamily="34" charset="0"/>
              </a:rPr>
              <a:t>Note you may also see this type of business called MNEs or transnational corporations, but they all mean the same thing</a:t>
            </a:r>
            <a:endParaRPr lang="en-GB" dirty="0"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693" y="3298183"/>
            <a:ext cx="4864208" cy="24268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0225" y="3922568"/>
            <a:ext cx="27717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3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959" y="123033"/>
            <a:ext cx="10422082" cy="70658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Positive effects of </a:t>
            </a:r>
            <a:r>
              <a:rPr lang="en-GB" dirty="0" err="1" smtClean="0"/>
              <a:t>MNCs</a:t>
            </a:r>
            <a:r>
              <a:rPr lang="en-GB" dirty="0" smtClean="0"/>
              <a:t> on the local economy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664335" y="948055"/>
            <a:ext cx="8863330" cy="496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8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1843657" cy="1325563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0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Positive </a:t>
            </a:r>
            <a:r>
              <a:rPr lang="en-GB" sz="4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impacts 1</a:t>
            </a:r>
            <a:endParaRPr lang="en-GB" sz="4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42" y="1535276"/>
            <a:ext cx="7870372" cy="510501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dirty="0" smtClean="0">
                <a:latin typeface="Arial Black" panose="020B0A04020102020204" pitchFamily="34" charset="0"/>
              </a:rPr>
              <a:t>Creates employment</a:t>
            </a:r>
          </a:p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dirty="0" smtClean="0">
                <a:solidFill>
                  <a:srgbClr val="002060"/>
                </a:solidFill>
                <a:latin typeface="Verdana" pitchFamily="-80" charset="0"/>
              </a:rPr>
              <a:t>There are jobs available for local people, so reducing the numbers of unemployed </a:t>
            </a:r>
            <a:r>
              <a:rPr lang="en-GB" sz="2900" dirty="0" smtClean="0">
                <a:latin typeface="Arial Black" panose="020B0A04020102020204" pitchFamily="34" charset="0"/>
              </a:rPr>
              <a:t>Increases </a:t>
            </a:r>
            <a:r>
              <a:rPr lang="en-GB" sz="2900" dirty="0">
                <a:latin typeface="Arial Black" panose="020B0A04020102020204" pitchFamily="34" charset="0"/>
              </a:rPr>
              <a:t>skills base</a:t>
            </a:r>
          </a:p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dirty="0" smtClean="0">
                <a:solidFill>
                  <a:srgbClr val="002060"/>
                </a:solidFill>
                <a:latin typeface="Verdana" pitchFamily="-80" charset="0"/>
              </a:rPr>
              <a:t>Many MNCs operate training schemes for local people to learn how to use machinery. Such skills also attract other firms to the country.</a:t>
            </a:r>
          </a:p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sz="2900" dirty="0">
                <a:latin typeface="Arial Black" panose="020B0A04020102020204" pitchFamily="34" charset="0"/>
              </a:rPr>
              <a:t>Increased standard of living</a:t>
            </a:r>
          </a:p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dirty="0" smtClean="0">
                <a:solidFill>
                  <a:srgbClr val="002060"/>
                </a:solidFill>
                <a:latin typeface="Verdana" pitchFamily="-80" charset="0"/>
              </a:rPr>
              <a:t>An increase in earnings increases taxes paid within the country and gives the government more money to spend on services.</a:t>
            </a:r>
            <a:endParaRPr lang="en-GB" dirty="0" smtClean="0"/>
          </a:p>
          <a:p>
            <a:endParaRPr lang="en-GB" dirty="0"/>
          </a:p>
        </p:txBody>
      </p:sp>
      <p:pic>
        <p:nvPicPr>
          <p:cNvPr id="46082" name="Picture 2" descr="http://i.telegraph.co.uk/multimedia/archive/02201/china_2201160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6103" y="1669584"/>
            <a:ext cx="3357554" cy="2095763"/>
          </a:xfrm>
          <a:prstGeom prst="rect">
            <a:avLst/>
          </a:prstGeom>
          <a:noFill/>
        </p:spPr>
      </p:pic>
      <p:pic>
        <p:nvPicPr>
          <p:cNvPr id="46084" name="Picture 4" descr="http://www.ortablu.org/wp-content/uploads/shenzhen-factory-work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6103" y="4340685"/>
            <a:ext cx="3357554" cy="21496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576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194"/>
            <a:ext cx="11636828" cy="1325563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GB" sz="40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Positive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sz="4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impacts 2</a:t>
            </a:r>
            <a:endParaRPr lang="en-GB" sz="4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799" y="1421448"/>
            <a:ext cx="7424057" cy="52578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sz="3800" dirty="0">
                <a:latin typeface="Arial Black" panose="020B0A04020102020204" pitchFamily="34" charset="0"/>
              </a:rPr>
              <a:t>Raises </a:t>
            </a:r>
            <a:r>
              <a:rPr lang="en-GB" sz="3800" dirty="0" smtClean="0">
                <a:latin typeface="Arial Black" panose="020B0A04020102020204" pitchFamily="34" charset="0"/>
              </a:rPr>
              <a:t>the country’s </a:t>
            </a:r>
            <a:r>
              <a:rPr lang="en-GB" sz="3800" dirty="0">
                <a:latin typeface="Arial Black" panose="020B0A04020102020204" pitchFamily="34" charset="0"/>
              </a:rPr>
              <a:t>profile</a:t>
            </a:r>
          </a:p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dirty="0" smtClean="0">
                <a:solidFill>
                  <a:srgbClr val="002060"/>
                </a:solidFill>
                <a:latin typeface="Verdana" pitchFamily="-80" charset="0"/>
              </a:rPr>
              <a:t>MNCs plan their moves carefully. This is known worldwide and the movement into a particular country is a statement about its pro-business environment and political stability.</a:t>
            </a:r>
          </a:p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sz="3800" dirty="0">
                <a:latin typeface="Arial Black" panose="020B0A04020102020204" pitchFamily="34" charset="0"/>
              </a:rPr>
              <a:t>Improves balance of payments</a:t>
            </a:r>
          </a:p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dirty="0" smtClean="0">
                <a:solidFill>
                  <a:srgbClr val="002060"/>
                </a:solidFill>
                <a:latin typeface="Verdana" pitchFamily="-80" charset="0"/>
              </a:rPr>
              <a:t>Many goods made by MNCs are exported to other nearby countries. This increases the amount of money earned by the country.</a:t>
            </a:r>
            <a:endParaRPr lang="en-GB" dirty="0" smtClean="0">
              <a:solidFill>
                <a:srgbClr val="000099"/>
              </a:solidFill>
              <a:latin typeface="Verdana" pitchFamily="-80" charset="0"/>
            </a:endParaRPr>
          </a:p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sz="3800" dirty="0">
                <a:latin typeface="Arial Black" panose="020B0A04020102020204" pitchFamily="34" charset="0"/>
              </a:rPr>
              <a:t>Improves infrastructure</a:t>
            </a:r>
          </a:p>
          <a:p>
            <a:pPr marL="0" indent="0">
              <a:lnSpc>
                <a:spcPct val="115000"/>
              </a:lnSpc>
              <a:spcBef>
                <a:spcPct val="25000"/>
              </a:spcBef>
              <a:buNone/>
            </a:pPr>
            <a:r>
              <a:rPr lang="en-GB" dirty="0" smtClean="0">
                <a:solidFill>
                  <a:srgbClr val="002060"/>
                </a:solidFill>
                <a:latin typeface="Verdana" pitchFamily="-80" charset="0"/>
              </a:rPr>
              <a:t>MNCs often improve communication links within a country, e.g. road, rail, and port facilities are updated and expanded. This benefits the country.</a:t>
            </a:r>
          </a:p>
          <a:p>
            <a:endParaRPr lang="en-GB" dirty="0"/>
          </a:p>
        </p:txBody>
      </p:sp>
      <p:pic>
        <p:nvPicPr>
          <p:cNvPr id="47106" name="Picture 2" descr="http://mediaindiagroup.files.wordpress.com/2011/11/urbanization5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2084" y="4292203"/>
            <a:ext cx="3735375" cy="2266766"/>
          </a:xfrm>
          <a:prstGeom prst="rect">
            <a:avLst/>
          </a:prstGeom>
          <a:noFill/>
        </p:spPr>
      </p:pic>
      <p:pic>
        <p:nvPicPr>
          <p:cNvPr id="47108" name="Picture 4" descr="http://si.wsj.net/public/resources/images/OB-JU087_1china_G_201009011320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2084" y="1571612"/>
            <a:ext cx="3714744" cy="2478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86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937" y="0"/>
            <a:ext cx="11170228" cy="841664"/>
          </a:xfrm>
        </p:spPr>
        <p:txBody>
          <a:bodyPr/>
          <a:lstStyle/>
          <a:p>
            <a:r>
              <a:rPr lang="en-GB" dirty="0" smtClean="0"/>
              <a:t>Negative effects of </a:t>
            </a:r>
            <a:r>
              <a:rPr lang="en-GB" dirty="0" err="1" smtClean="0"/>
              <a:t>MNCs</a:t>
            </a:r>
            <a:r>
              <a:rPr lang="en-GB" dirty="0" smtClean="0"/>
              <a:t> on the local economy</a:t>
            </a:r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664335" y="948055"/>
            <a:ext cx="8863330" cy="496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865"/>
            <a:ext cx="11821886" cy="1325563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Negative impacts 1</a:t>
            </a:r>
            <a:r>
              <a:rPr lang="en-US" sz="3600" b="1" dirty="0"/>
              <a:t/>
            </a:r>
            <a:br>
              <a:rPr lang="en-US" sz="3600" b="1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43" y="1480456"/>
            <a:ext cx="7903028" cy="5020377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Bef>
                <a:spcPct val="25000"/>
              </a:spcBef>
              <a:buFont typeface="Arial" charset="0"/>
              <a:buChar char="•"/>
            </a:pPr>
            <a:r>
              <a:rPr lang="en-GB" sz="2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Profit leakage</a:t>
            </a:r>
            <a:r>
              <a:rPr lang="en-GB" b="1" dirty="0" smtClean="0">
                <a:solidFill>
                  <a:schemeClr val="tx1"/>
                </a:solidFill>
              </a:rPr>
              <a:t>; </a:t>
            </a:r>
            <a:r>
              <a:rPr lang="en-GB" dirty="0" smtClean="0">
                <a:solidFill>
                  <a:schemeClr val="tx1"/>
                </a:solidFill>
              </a:rPr>
              <a:t>Profits from factories or hotels run by the </a:t>
            </a:r>
            <a:r>
              <a:rPr lang="en-GB" dirty="0" err="1" smtClean="0">
                <a:solidFill>
                  <a:schemeClr val="tx1"/>
                </a:solidFill>
              </a:rPr>
              <a:t>MNC</a:t>
            </a:r>
            <a:r>
              <a:rPr lang="en-GB" dirty="0" smtClean="0">
                <a:solidFill>
                  <a:schemeClr val="tx1"/>
                </a:solidFill>
              </a:rPr>
              <a:t> go to the home country of the </a:t>
            </a:r>
            <a:r>
              <a:rPr lang="en-GB" dirty="0" err="1" smtClean="0">
                <a:solidFill>
                  <a:schemeClr val="tx1"/>
                </a:solidFill>
              </a:rPr>
              <a:t>MNC</a:t>
            </a:r>
            <a:r>
              <a:rPr lang="en-GB" dirty="0" smtClean="0">
                <a:solidFill>
                  <a:schemeClr val="tx1"/>
                </a:solidFill>
              </a:rPr>
              <a:t> e.g. USA</a:t>
            </a:r>
          </a:p>
          <a:p>
            <a:pPr>
              <a:lnSpc>
                <a:spcPct val="115000"/>
              </a:lnSpc>
              <a:spcBef>
                <a:spcPct val="25000"/>
              </a:spcBef>
              <a:buFont typeface="Arial" charset="0"/>
              <a:buChar char="•"/>
            </a:pPr>
            <a:r>
              <a:rPr lang="en-GB" sz="2600" b="1" dirty="0">
                <a:solidFill>
                  <a:schemeClr val="tx1"/>
                </a:solidFill>
                <a:latin typeface="Arial Black" panose="020B0A04020102020204" pitchFamily="34" charset="0"/>
              </a:rPr>
              <a:t>Low</a:t>
            </a:r>
            <a:r>
              <a:rPr lang="en-GB" sz="3100" b="1" dirty="0">
                <a:solidFill>
                  <a:schemeClr val="tx1"/>
                </a:solidFill>
              </a:rPr>
              <a:t> </a:t>
            </a:r>
            <a:r>
              <a:rPr lang="en-GB" sz="2600" b="1" dirty="0">
                <a:solidFill>
                  <a:schemeClr val="tx1"/>
                </a:solidFill>
                <a:latin typeface="Arial Black" panose="020B0A04020102020204" pitchFamily="34" charset="0"/>
              </a:rPr>
              <a:t>paid</a:t>
            </a:r>
            <a:r>
              <a:rPr lang="en-GB" sz="3100" b="1" dirty="0">
                <a:solidFill>
                  <a:schemeClr val="tx1"/>
                </a:solidFill>
              </a:rPr>
              <a:t> </a:t>
            </a:r>
            <a:r>
              <a:rPr lang="en-GB" sz="2600" b="1" dirty="0">
                <a:solidFill>
                  <a:schemeClr val="tx1"/>
                </a:solidFill>
                <a:latin typeface="Arial Black" panose="020B0A04020102020204" pitchFamily="34" charset="0"/>
              </a:rPr>
              <a:t>jobs</a:t>
            </a:r>
            <a:r>
              <a:rPr lang="en-GB" sz="3100" b="1" dirty="0">
                <a:solidFill>
                  <a:schemeClr val="tx1"/>
                </a:solidFill>
              </a:rPr>
              <a:t>; </a:t>
            </a:r>
            <a:r>
              <a:rPr lang="en-GB" dirty="0" smtClean="0">
                <a:solidFill>
                  <a:schemeClr val="tx1"/>
                </a:solidFill>
              </a:rPr>
              <a:t>Mainly low paid jobs are provided for local people. Higher paid managerial jobs go to workers brought in from the head office country.</a:t>
            </a:r>
          </a:p>
          <a:p>
            <a:pPr>
              <a:lnSpc>
                <a:spcPct val="115000"/>
              </a:lnSpc>
              <a:spcBef>
                <a:spcPct val="25000"/>
              </a:spcBef>
              <a:buFont typeface="Arial" charset="0"/>
              <a:buChar char="•"/>
            </a:pPr>
            <a:r>
              <a:rPr lang="en-GB" sz="2600" b="1" dirty="0">
                <a:solidFill>
                  <a:schemeClr val="tx1"/>
                </a:solidFill>
                <a:latin typeface="Arial Black" panose="020B0A04020102020204" pitchFamily="34" charset="0"/>
              </a:rPr>
              <a:t>Pull</a:t>
            </a:r>
            <a:r>
              <a:rPr lang="en-GB" sz="3100" b="1" dirty="0">
                <a:solidFill>
                  <a:schemeClr val="tx1"/>
                </a:solidFill>
              </a:rPr>
              <a:t> </a:t>
            </a:r>
            <a:r>
              <a:rPr lang="en-GB" sz="2600" b="1" dirty="0">
                <a:solidFill>
                  <a:schemeClr val="tx1"/>
                </a:solidFill>
                <a:latin typeface="Arial Black" panose="020B0A04020102020204" pitchFamily="34" charset="0"/>
              </a:rPr>
              <a:t>out</a:t>
            </a:r>
            <a:r>
              <a:rPr lang="en-GB" sz="3100" b="1" dirty="0">
                <a:solidFill>
                  <a:schemeClr val="tx1"/>
                </a:solidFill>
              </a:rPr>
              <a:t> </a:t>
            </a:r>
            <a:r>
              <a:rPr lang="en-GB" sz="2600" b="1" dirty="0">
                <a:solidFill>
                  <a:schemeClr val="tx1"/>
                </a:solidFill>
                <a:latin typeface="Arial Black" panose="020B0A04020102020204" pitchFamily="34" charset="0"/>
              </a:rPr>
              <a:t>quickly</a:t>
            </a:r>
            <a:r>
              <a:rPr lang="en-GB" sz="3100" b="1" dirty="0">
                <a:solidFill>
                  <a:schemeClr val="tx1"/>
                </a:solidFill>
              </a:rPr>
              <a:t>; </a:t>
            </a:r>
            <a:r>
              <a:rPr lang="en-GB" sz="3100" dirty="0" smtClean="0">
                <a:solidFill>
                  <a:schemeClr val="tx1"/>
                </a:solidFill>
              </a:rPr>
              <a:t>MNCs may leave a country overnight if profits fall, leaving the locals without jobs. </a:t>
            </a:r>
            <a:endParaRPr lang="en-GB" dirty="0"/>
          </a:p>
        </p:txBody>
      </p:sp>
      <p:pic>
        <p:nvPicPr>
          <p:cNvPr id="3074" name="Picture 2" descr="http://s2.hubimg.com/u/2942859_f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4938" y="1305698"/>
            <a:ext cx="3516948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http://www.nnirr.org/~nnirrorg/drupal/sites/default/files/images/indian_garment_worker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4938" y="3821079"/>
            <a:ext cx="3500430" cy="26797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063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34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4000" b="1" dirty="0">
                <a:ea typeface="Verdana" pitchFamily="34" charset="0"/>
                <a:cs typeface="Verdana" pitchFamily="34" charset="0"/>
              </a:rPr>
              <a:t>Negative impacts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25563"/>
            <a:ext cx="7750629" cy="542928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Bef>
                <a:spcPct val="25000"/>
              </a:spcBef>
              <a:buFont typeface="Arial" charset="0"/>
              <a:buChar char="•"/>
            </a:pPr>
            <a:r>
              <a:rPr lang="en-GB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Poor safety record</a:t>
            </a:r>
            <a:r>
              <a:rPr lang="en-GB" dirty="0" smtClean="0">
                <a:solidFill>
                  <a:schemeClr val="tx1"/>
                </a:solidFill>
              </a:rPr>
              <a:t>; Developing nations often have lower safety standards, and governments are willing to turn a blind eye to MNCs breaking the laws</a:t>
            </a:r>
          </a:p>
          <a:p>
            <a:pPr>
              <a:lnSpc>
                <a:spcPct val="115000"/>
              </a:lnSpc>
              <a:spcBef>
                <a:spcPct val="25000"/>
              </a:spcBef>
              <a:buFont typeface="Arial" charset="0"/>
              <a:buChar char="•"/>
            </a:pPr>
            <a:r>
              <a:rPr lang="en-GB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Increases urbanisation</a:t>
            </a:r>
            <a:r>
              <a:rPr lang="en-GB" dirty="0" smtClean="0">
                <a:solidFill>
                  <a:schemeClr val="tx1"/>
                </a:solidFill>
              </a:rPr>
              <a:t>; Most jobs created by MNCs are usually found in or close to urban areas. The hope of securing these jobs attracts more people from rural areas to cities causing overcrowding.</a:t>
            </a:r>
          </a:p>
          <a:p>
            <a:pPr>
              <a:lnSpc>
                <a:spcPct val="115000"/>
              </a:lnSpc>
              <a:spcBef>
                <a:spcPct val="25000"/>
              </a:spcBef>
              <a:buFont typeface="Arial" charset="0"/>
              <a:buChar char="•"/>
            </a:pPr>
            <a:r>
              <a:rPr lang="en-GB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Widens poverty gap</a:t>
            </a:r>
            <a:r>
              <a:rPr lang="en-GB" dirty="0" smtClean="0">
                <a:solidFill>
                  <a:schemeClr val="tx1"/>
                </a:solidFill>
              </a:rPr>
              <a:t>; Although wages are low in factories, they are higher than elsewhere. This increases the cost of living for all, as prices of goods rise.</a:t>
            </a:r>
            <a:endParaRPr lang="en-GB" b="1" dirty="0" smtClean="0">
              <a:solidFill>
                <a:schemeClr val="tx1"/>
              </a:solidFill>
            </a:endParaRPr>
          </a:p>
        </p:txBody>
      </p:sp>
      <p:pic>
        <p:nvPicPr>
          <p:cNvPr id="44034" name="Picture 2" descr="http://im.ft-static.com/content/images/73724008-95c8-11e0-8f82-00144feab49a.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5456" y="1396995"/>
            <a:ext cx="3769921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036" name="Picture 4" descr="http://www.southasia.ox.ac.uk/sites/sias/files/images/event/Jeevika%20event%20pic%2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3109" y="3841776"/>
            <a:ext cx="3734617" cy="28019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23798"/>
            <a:ext cx="11677726" cy="1325563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 smtClean="0">
                <a:solidFill>
                  <a:schemeClr val="bg1"/>
                </a:solidFill>
              </a:rPr>
              <a:t>Negative impacts 2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322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All the links – Teacher note paste these onto a shared area before the lesson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>
                <a:hlinkClick r:id="rId2"/>
              </a:rPr>
              <a:t>NATURAL </a:t>
            </a:r>
            <a:r>
              <a:rPr lang="en-GB" u="sng" dirty="0" smtClean="0">
                <a:hlinkClick r:id="rId2"/>
              </a:rPr>
              <a:t>RESOURCES Links </a:t>
            </a:r>
            <a:r>
              <a:rPr lang="en-GB" u="sng" dirty="0">
                <a:hlinkClick r:id="rId2"/>
              </a:rPr>
              <a:t>to an external site.</a:t>
            </a:r>
            <a:endParaRPr lang="en-GB" dirty="0"/>
          </a:p>
          <a:p>
            <a:r>
              <a:rPr lang="en-GB" u="sng" dirty="0">
                <a:hlinkClick r:id="rId3"/>
              </a:rPr>
              <a:t>EASE OF DOING </a:t>
            </a:r>
            <a:r>
              <a:rPr lang="en-GB" u="sng" dirty="0" smtClean="0">
                <a:hlinkClick r:id="rId3"/>
              </a:rPr>
              <a:t>BUSINESS Links </a:t>
            </a:r>
            <a:r>
              <a:rPr lang="en-GB" u="sng" dirty="0">
                <a:hlinkClick r:id="rId3"/>
              </a:rPr>
              <a:t>to an external site.</a:t>
            </a:r>
            <a:endParaRPr lang="en-GB" dirty="0"/>
          </a:p>
          <a:p>
            <a:r>
              <a:rPr lang="en-GB" u="sng" dirty="0">
                <a:hlinkClick r:id="rId4"/>
              </a:rPr>
              <a:t>POLITICAL </a:t>
            </a:r>
            <a:r>
              <a:rPr lang="en-GB" u="sng" dirty="0" smtClean="0">
                <a:hlinkClick r:id="rId4"/>
              </a:rPr>
              <a:t>STABILITY Links </a:t>
            </a:r>
            <a:r>
              <a:rPr lang="en-GB" u="sng" dirty="0">
                <a:hlinkClick r:id="rId4"/>
              </a:rPr>
              <a:t>to an external site.</a:t>
            </a:r>
            <a:endParaRPr lang="en-GB" dirty="0"/>
          </a:p>
          <a:p>
            <a:r>
              <a:rPr lang="en-GB" u="sng" dirty="0" smtClean="0">
                <a:hlinkClick r:id="rId5"/>
              </a:rPr>
              <a:t>INFRASTRUCTURE Links </a:t>
            </a:r>
            <a:r>
              <a:rPr lang="en-GB" u="sng" dirty="0">
                <a:hlinkClick r:id="rId5"/>
              </a:rPr>
              <a:t>to an external site.</a:t>
            </a:r>
            <a:endParaRPr lang="en-GB" dirty="0"/>
          </a:p>
          <a:p>
            <a:r>
              <a:rPr lang="en-GB" u="sng" dirty="0">
                <a:hlinkClick r:id="rId6"/>
              </a:rPr>
              <a:t>TRADE </a:t>
            </a:r>
            <a:r>
              <a:rPr lang="en-GB" u="sng" dirty="0" smtClean="0">
                <a:hlinkClick r:id="rId6"/>
              </a:rPr>
              <a:t>BLOCS Links </a:t>
            </a:r>
            <a:r>
              <a:rPr lang="en-GB" u="sng" dirty="0">
                <a:hlinkClick r:id="rId6"/>
              </a:rPr>
              <a:t>to an external site.</a:t>
            </a:r>
            <a:endParaRPr lang="en-GB" dirty="0"/>
          </a:p>
          <a:p>
            <a:r>
              <a:rPr lang="en-GB" u="sng" dirty="0">
                <a:hlinkClick r:id="rId7"/>
              </a:rPr>
              <a:t>UNEMPLOYMENT </a:t>
            </a:r>
            <a:r>
              <a:rPr lang="en-GB" u="sng" dirty="0" smtClean="0">
                <a:hlinkClick r:id="rId7"/>
              </a:rPr>
              <a:t>RATE Links </a:t>
            </a:r>
            <a:r>
              <a:rPr lang="en-GB" u="sng" dirty="0">
                <a:hlinkClick r:id="rId7"/>
              </a:rPr>
              <a:t>to an external site.</a:t>
            </a:r>
            <a:endParaRPr lang="en-GB" dirty="0"/>
          </a:p>
          <a:p>
            <a:r>
              <a:rPr lang="en-GB" u="sng" dirty="0">
                <a:hlinkClick r:id="rId8"/>
              </a:rPr>
              <a:t>AVERAGE </a:t>
            </a:r>
            <a:r>
              <a:rPr lang="en-GB" u="sng" dirty="0" smtClean="0">
                <a:hlinkClick r:id="rId8"/>
              </a:rPr>
              <a:t>WAGE Links </a:t>
            </a:r>
            <a:r>
              <a:rPr lang="en-GB" u="sng" dirty="0">
                <a:hlinkClick r:id="rId8"/>
              </a:rPr>
              <a:t>to an external site.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06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Activity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 smtClean="0"/>
              <a:t>Choose a country, find out about doing business there and put together a short presentation to persuade us to set up business there.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6919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3539" y="1682169"/>
            <a:ext cx="5427009" cy="361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04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7781112"/>
              </p:ext>
            </p:extLst>
          </p:nvPr>
        </p:nvGraphicFramePr>
        <p:xfrm>
          <a:off x="272143" y="283028"/>
          <a:ext cx="8577942" cy="4275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8086">
                  <a:extLst>
                    <a:ext uri="{9D8B030D-6E8A-4147-A177-3AD203B41FA5}">
                      <a16:colId xmlns:a16="http://schemas.microsoft.com/office/drawing/2014/main" val="3261005463"/>
                    </a:ext>
                  </a:extLst>
                </a:gridCol>
                <a:gridCol w="1208314">
                  <a:extLst>
                    <a:ext uri="{9D8B030D-6E8A-4147-A177-3AD203B41FA5}">
                      <a16:colId xmlns:a16="http://schemas.microsoft.com/office/drawing/2014/main" val="292774690"/>
                    </a:ext>
                  </a:extLst>
                </a:gridCol>
                <a:gridCol w="1422515">
                  <a:extLst>
                    <a:ext uri="{9D8B030D-6E8A-4147-A177-3AD203B41FA5}">
                      <a16:colId xmlns:a16="http://schemas.microsoft.com/office/drawing/2014/main" val="831753343"/>
                    </a:ext>
                  </a:extLst>
                </a:gridCol>
                <a:gridCol w="1669027">
                  <a:extLst>
                    <a:ext uri="{9D8B030D-6E8A-4147-A177-3AD203B41FA5}">
                      <a16:colId xmlns:a16="http://schemas.microsoft.com/office/drawing/2014/main" val="3571036318"/>
                    </a:ext>
                  </a:extLst>
                </a:gridCol>
              </a:tblGrid>
              <a:tr h="475741">
                <a:tc>
                  <a:txBody>
                    <a:bodyPr/>
                    <a:lstStyle/>
                    <a:p>
                      <a:r>
                        <a:rPr lang="en-GB" dirty="0" smtClean="0"/>
                        <a:t>Factor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UK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South Korea </a:t>
                      </a:r>
                    </a:p>
                    <a:p>
                      <a:pPr algn="ctr"/>
                      <a:r>
                        <a:rPr lang="en-GB" dirty="0" smtClean="0"/>
                        <a:t>(Republic of Korea)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Mexico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69695"/>
                  </a:ext>
                </a:extLst>
              </a:tr>
              <a:tr h="430432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Black" panose="020B0A04020102020204" pitchFamily="34" charset="0"/>
                        </a:rPr>
                        <a:t>Costs of production</a:t>
                      </a:r>
                    </a:p>
                    <a:p>
                      <a:r>
                        <a:rPr lang="en-GB" sz="1100" i="1" dirty="0" smtClean="0">
                          <a:latin typeface="Arial Black" panose="020B0A04020102020204" pitchFamily="34" charset="0"/>
                        </a:rPr>
                        <a:t>(Lowest average wage gets the highest score)</a:t>
                      </a:r>
                      <a:endParaRPr lang="en-GB" sz="1100" i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27242"/>
                  </a:ext>
                </a:extLst>
              </a:tr>
              <a:tr h="507275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latin typeface="Arial Black" panose="020B0A04020102020204" pitchFamily="34" charset="0"/>
                        </a:rPr>
                        <a:t>Skills and availability of labour force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i="1" kern="1200" dirty="0" smtClean="0">
                          <a:solidFill>
                            <a:schemeClr val="dk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(Highest % unemployed gets the highest score)</a:t>
                      </a:r>
                      <a:endParaRPr lang="en-GB" sz="1100" i="1" kern="1200" dirty="0">
                        <a:solidFill>
                          <a:schemeClr val="dk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341445"/>
                  </a:ext>
                </a:extLst>
              </a:tr>
              <a:tr h="507275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Black" panose="020B0A04020102020204" pitchFamily="34" charset="0"/>
                        </a:rPr>
                        <a:t>Infrastructure </a:t>
                      </a:r>
                    </a:p>
                    <a:p>
                      <a:r>
                        <a:rPr lang="en-GB" sz="1100" i="1" kern="1200" dirty="0" smtClean="0">
                          <a:solidFill>
                            <a:schemeClr val="dk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(Highest world ranking gets the highest score)</a:t>
                      </a:r>
                      <a:endParaRPr lang="en-GB" sz="1100" i="1" kern="1200" dirty="0">
                        <a:solidFill>
                          <a:schemeClr val="dk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080616"/>
                  </a:ext>
                </a:extLst>
              </a:tr>
              <a:tr h="533211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latin typeface="Arial Black" panose="020B0A04020102020204" pitchFamily="34" charset="0"/>
                        </a:rPr>
                        <a:t>Ease of doing business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dirty="0" smtClean="0">
                          <a:latin typeface="Arial Black" panose="020B0A04020102020204" pitchFamily="34" charset="0"/>
                        </a:rPr>
                        <a:t>(Highest ranking gets the highest score)</a:t>
                      </a:r>
                      <a:endParaRPr lang="en-GB" sz="1200" i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762718"/>
                  </a:ext>
                </a:extLst>
              </a:tr>
              <a:tr h="271852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latin typeface="Arial Black" panose="020B0A04020102020204" pitchFamily="34" charset="0"/>
                        </a:rPr>
                        <a:t>Political stability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kern="1200" dirty="0" smtClean="0">
                          <a:solidFill>
                            <a:schemeClr val="dk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(Most stable gets the highest score)</a:t>
                      </a:r>
                      <a:endParaRPr lang="en-GB" sz="1200" i="1" kern="1200" dirty="0">
                        <a:solidFill>
                          <a:schemeClr val="dk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517304"/>
                  </a:ext>
                </a:extLst>
              </a:tr>
              <a:tr h="271852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Natural resources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kern="1200" dirty="0" smtClean="0">
                          <a:solidFill>
                            <a:schemeClr val="dk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(Most resources gets the highest score)</a:t>
                      </a:r>
                      <a:endParaRPr lang="en-GB" sz="1200" i="1" kern="1200" dirty="0">
                        <a:solidFill>
                          <a:schemeClr val="dk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647067"/>
                  </a:ext>
                </a:extLst>
              </a:tr>
              <a:tr h="271852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Totals</a:t>
                      </a:r>
                      <a:endParaRPr lang="en-GB" sz="1400" kern="1200" dirty="0">
                        <a:solidFill>
                          <a:srgbClr val="FF0000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433337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213371" y="507471"/>
            <a:ext cx="2481943" cy="452431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Over the next few slides fill in your table in your worksheet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Rank the countries 1-3 with 3 being </a:t>
            </a:r>
            <a:r>
              <a:rPr lang="en-GB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the best and 1 the worst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and work out which country would be best to move production to (largest total).  Look for this research icon on slides: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1415" y="5313466"/>
            <a:ext cx="2303899" cy="13255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0050" y="5313466"/>
            <a:ext cx="84500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Search tip – use Control +F to search quickly in a list for your country! Try it today! F is for find. 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215058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Costs of production: UK is expensive to produce in, relative to other countries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en-GB" dirty="0"/>
              <a:t>Producing goods in the UK is expensive</a:t>
            </a:r>
          </a:p>
          <a:p>
            <a:r>
              <a:rPr lang="en-GB" dirty="0"/>
              <a:t>We have to import a great deal of the raw materials that do not naturally occur in this country e.g. Cocoa</a:t>
            </a:r>
          </a:p>
          <a:p>
            <a:r>
              <a:rPr lang="en-GB" dirty="0"/>
              <a:t>We have a high standard of living and a high national minimum wage in comparison to other countries</a:t>
            </a:r>
          </a:p>
          <a:p>
            <a:r>
              <a:rPr lang="en-GB" dirty="0"/>
              <a:t>Businesses that want to compete will need to move their production to another country but may keep the design or head office in the UK.  </a:t>
            </a:r>
            <a:r>
              <a:rPr lang="en-GB" b="1" dirty="0" smtClean="0">
                <a:solidFill>
                  <a:srgbClr val="FF0000"/>
                </a:solidFill>
              </a:rPr>
              <a:t>What is the business term for this?</a:t>
            </a:r>
            <a:endParaRPr lang="en-GB" b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630886"/>
            <a:ext cx="5181600" cy="27408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Arrow Connector 9"/>
          <p:cNvCxnSpPr/>
          <p:nvPr/>
        </p:nvCxnSpPr>
        <p:spPr>
          <a:xfrm>
            <a:off x="8360229" y="1825625"/>
            <a:ext cx="54428" cy="150540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490857" y="1992086"/>
            <a:ext cx="1130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UK is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880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714673" cy="1325563"/>
          </a:xfrm>
          <a:solidFill>
            <a:srgbClr val="C0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Research: Cost of production, wages around the world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dirty="0" smtClean="0"/>
              <a:t>Main cost of production is often the wages of employees</a:t>
            </a:r>
          </a:p>
          <a:p>
            <a:r>
              <a:rPr lang="en-GB" dirty="0" smtClean="0"/>
              <a:t>It stands to reason that a country which pays lower wages would be more attractive as a production location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Click the graphic to see how the UK compares – all amounts are in $US dollars which is the accepted method to compare countries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6" name="Content Placeholder 5">
            <a:hlinkClick r:id="rId2"/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4361" y="1825625"/>
            <a:ext cx="4757023" cy="41724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0" y="365125"/>
            <a:ext cx="2047451" cy="133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5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Let’s check in with your table: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16" y="2036854"/>
            <a:ext cx="10787742" cy="11870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3733800"/>
            <a:ext cx="1051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average wages in Mexico are very low so the country gets a high score (3) for having low costs of production. 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66209">
            <a:off x="9758363" y="5315637"/>
            <a:ext cx="36480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44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8155396" cy="1325563"/>
          </a:xfrm>
          <a:solidFill>
            <a:srgbClr val="C000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Research: Availability of labour force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 smtClean="0"/>
              <a:t>The UK has low unemployment compared to other countries (4.7%)* A large unemployed population means a large </a:t>
            </a:r>
            <a:r>
              <a:rPr lang="en-GB" b="1" dirty="0" smtClean="0"/>
              <a:t>pool</a:t>
            </a:r>
            <a:r>
              <a:rPr lang="en-GB" dirty="0" smtClean="0"/>
              <a:t> of candidates for every position</a:t>
            </a:r>
          </a:p>
          <a:p>
            <a:r>
              <a:rPr lang="en-GB" dirty="0" smtClean="0"/>
              <a:t>This will depend on what skills the business needs to succeed.  </a:t>
            </a:r>
          </a:p>
          <a:p>
            <a:r>
              <a:rPr lang="en-GB" dirty="0" smtClean="0"/>
              <a:t>If it is following a differentiation strategy then it may need more skilled staff than a low cost strategy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Looking for highest number of unemployed for highest score</a:t>
            </a:r>
          </a:p>
        </p:txBody>
      </p:sp>
      <p:pic>
        <p:nvPicPr>
          <p:cNvPr id="3" name="Content Placeholder 2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096000" y="1940447"/>
            <a:ext cx="5181600" cy="31855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6346371" y="5540829"/>
            <a:ext cx="493122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Make sure you press the unemployment rate% column heading to sort the values correctly 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3596" y="365124"/>
            <a:ext cx="2303899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6360622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Infrastructure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6227618" cy="47248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en-GB" dirty="0" smtClean="0">
                <a:hlinkClick r:id="rId2"/>
              </a:rPr>
              <a:t>https://www.youtube.com/watch?v=wpvbVyUCi78</a:t>
            </a:r>
            <a:endParaRPr lang="en-GB" dirty="0" smtClean="0"/>
          </a:p>
          <a:p>
            <a:r>
              <a:rPr lang="en-GB" dirty="0" smtClean="0"/>
              <a:t>One factor to consider when deciding where to locate production is the infrastructure of a country</a:t>
            </a:r>
          </a:p>
          <a:p>
            <a:r>
              <a:rPr lang="en-GB" dirty="0" smtClean="0"/>
              <a:t>A business will need to assess if the country have adequate road, rail, sea and air transport systems so goods can be exported and imported easily</a:t>
            </a:r>
          </a:p>
          <a:p>
            <a:r>
              <a:rPr lang="en-GB" dirty="0" smtClean="0"/>
              <a:t>The business will also need to know if  the country have suitable buildings and premises where the goods could be manufactured</a:t>
            </a:r>
          </a:p>
          <a:p>
            <a:r>
              <a:rPr lang="en-GB" dirty="0" smtClean="0"/>
              <a:t>The country have a reliable power system e.g. in Ethiopia power cuts are a daily occurrence</a:t>
            </a:r>
            <a:endParaRPr lang="en-GB" dirty="0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831" y="123888"/>
            <a:ext cx="2910962" cy="656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31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8155396" cy="1325563"/>
          </a:xfrm>
          <a:solidFill>
            <a:srgbClr val="C0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Research: Infrastructure rankings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914400" y="1825625"/>
            <a:ext cx="5181600" cy="174884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GB" dirty="0" smtClean="0"/>
              <a:t>Have a look at the global trade logistics rankings and compare the UK to the other countries, look for the infrastructure column</a:t>
            </a:r>
            <a:endParaRPr lang="en-GB" dirty="0"/>
          </a:p>
        </p:txBody>
      </p:sp>
      <p:pic>
        <p:nvPicPr>
          <p:cNvPr id="1026" name="Picture 2" descr="Image result for logisti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330" y="3785898"/>
            <a:ext cx="3586596" cy="239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ontent Placeholder 2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228505" y="1825625"/>
            <a:ext cx="5068990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3596" y="365124"/>
            <a:ext cx="2303899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30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1358</Words>
  <Application>Microsoft Office PowerPoint</Application>
  <PresentationFormat>Widescreen</PresentationFormat>
  <Paragraphs>116</Paragraphs>
  <Slides>21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Verdana</vt:lpstr>
      <vt:lpstr>Office Theme</vt:lpstr>
      <vt:lpstr> Level 3 business taster</vt:lpstr>
      <vt:lpstr>All the links – Teacher note paste these onto a shared area before the lesson</vt:lpstr>
      <vt:lpstr>PowerPoint Presentation</vt:lpstr>
      <vt:lpstr>Costs of production: UK is expensive to produce in, relative to other countries</vt:lpstr>
      <vt:lpstr>Research: Cost of production, wages around the world</vt:lpstr>
      <vt:lpstr>Let’s check in with your table:</vt:lpstr>
      <vt:lpstr>Research: Availability of labour force</vt:lpstr>
      <vt:lpstr>Infrastructure</vt:lpstr>
      <vt:lpstr>Research: Infrastructure rankings</vt:lpstr>
      <vt:lpstr>Research: Ease of doing business</vt:lpstr>
      <vt:lpstr>Research: Political stability</vt:lpstr>
      <vt:lpstr>Research: Natural resources</vt:lpstr>
      <vt:lpstr>Definition: MNC</vt:lpstr>
      <vt:lpstr>Positive effects of MNCs on the local economy</vt:lpstr>
      <vt:lpstr>Positive impacts 1</vt:lpstr>
      <vt:lpstr>Positive impacts 2</vt:lpstr>
      <vt:lpstr>Negative effects of MNCs on the local economy</vt:lpstr>
      <vt:lpstr>Negative impacts 1 </vt:lpstr>
      <vt:lpstr>Negative impacts continued</vt:lpstr>
      <vt:lpstr>Activity</vt:lpstr>
      <vt:lpstr>PowerPoint Presentation</vt:lpstr>
    </vt:vector>
  </TitlesOfParts>
  <Company>Derby High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AAT Level 2 Level 3 business taster</dc:title>
  <dc:creator>Sarah Hilton for Revisionstation</dc:creator>
  <cp:lastModifiedBy>Sarah Hilton for Revisionstation</cp:lastModifiedBy>
  <cp:revision>13</cp:revision>
  <dcterms:created xsi:type="dcterms:W3CDTF">2024-05-16T17:10:30Z</dcterms:created>
  <dcterms:modified xsi:type="dcterms:W3CDTF">2024-05-21T15:15:05Z</dcterms:modified>
</cp:coreProperties>
</file>