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4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32" r:id="rId3"/>
    <p:sldMasterId id="2147483744" r:id="rId4"/>
  </p:sldMasterIdLst>
  <p:notesMasterIdLst>
    <p:notesMasterId r:id="rId38"/>
  </p:notesMasterIdLst>
  <p:sldIdLst>
    <p:sldId id="256" r:id="rId5"/>
    <p:sldId id="266" r:id="rId6"/>
    <p:sldId id="258" r:id="rId7"/>
    <p:sldId id="274" r:id="rId8"/>
    <p:sldId id="291" r:id="rId9"/>
    <p:sldId id="313" r:id="rId10"/>
    <p:sldId id="284" r:id="rId11"/>
    <p:sldId id="293" r:id="rId12"/>
    <p:sldId id="315" r:id="rId13"/>
    <p:sldId id="297" r:id="rId14"/>
    <p:sldId id="294" r:id="rId15"/>
    <p:sldId id="295" r:id="rId16"/>
    <p:sldId id="296" r:id="rId17"/>
    <p:sldId id="299" r:id="rId18"/>
    <p:sldId id="300" r:id="rId19"/>
    <p:sldId id="301" r:id="rId20"/>
    <p:sldId id="316" r:id="rId21"/>
    <p:sldId id="311" r:id="rId22"/>
    <p:sldId id="302" r:id="rId23"/>
    <p:sldId id="303" r:id="rId24"/>
    <p:sldId id="305" r:id="rId25"/>
    <p:sldId id="306" r:id="rId26"/>
    <p:sldId id="310" r:id="rId27"/>
    <p:sldId id="307" r:id="rId28"/>
    <p:sldId id="317" r:id="rId29"/>
    <p:sldId id="318" r:id="rId30"/>
    <p:sldId id="312" r:id="rId31"/>
    <p:sldId id="287" r:id="rId32"/>
    <p:sldId id="288" r:id="rId33"/>
    <p:sldId id="289" r:id="rId34"/>
    <p:sldId id="319" r:id="rId35"/>
    <p:sldId id="263" r:id="rId36"/>
    <p:sldId id="28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25B8"/>
    <a:srgbClr val="964CB4"/>
    <a:srgbClr val="FF99FF"/>
    <a:srgbClr val="FFC000"/>
    <a:srgbClr val="FFFFCC"/>
    <a:srgbClr val="FFFF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20" autoAdjust="0"/>
  </p:normalViewPr>
  <p:slideViewPr>
    <p:cSldViewPr snapToGrid="0">
      <p:cViewPr varScale="1">
        <p:scale>
          <a:sx n="74" d="100"/>
          <a:sy n="74" d="100"/>
        </p:scale>
        <p:origin x="96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464E7A-8773-4C0A-9A67-2223513E4DFE}" type="doc">
      <dgm:prSet loTypeId="urn:diagrams.loki3.com/VaryingWidthList" loCatId="list" qsTypeId="urn:microsoft.com/office/officeart/2005/8/quickstyle/simple1" qsCatId="simple" csTypeId="urn:microsoft.com/office/officeart/2005/8/colors/colorful1" csCatId="colorful" phldr="1"/>
      <dgm:spPr/>
    </dgm:pt>
    <dgm:pt modelId="{14CA9746-29A6-4018-95AE-C8560622DCE5}">
      <dgm:prSet phldrT="[Text]"/>
      <dgm:spPr/>
      <dgm:t>
        <a:bodyPr/>
        <a:lstStyle/>
        <a:p>
          <a:r>
            <a:rPr lang="en-US" dirty="0" smtClean="0"/>
            <a:t>Mission statement and general aims</a:t>
          </a:r>
          <a:endParaRPr lang="en-US" dirty="0"/>
        </a:p>
      </dgm:t>
    </dgm:pt>
    <dgm:pt modelId="{28749753-3AFE-4192-839D-60924598CB4C}" type="parTrans" cxnId="{C7BC5101-3960-4C35-882D-38AC312B23EA}">
      <dgm:prSet/>
      <dgm:spPr/>
      <dgm:t>
        <a:bodyPr/>
        <a:lstStyle/>
        <a:p>
          <a:endParaRPr lang="en-US"/>
        </a:p>
      </dgm:t>
    </dgm:pt>
    <dgm:pt modelId="{D71AF711-5F1C-45CD-BA71-82E84E40ACE7}" type="sibTrans" cxnId="{C7BC5101-3960-4C35-882D-38AC312B23EA}">
      <dgm:prSet/>
      <dgm:spPr/>
      <dgm:t>
        <a:bodyPr/>
        <a:lstStyle/>
        <a:p>
          <a:endParaRPr lang="en-US"/>
        </a:p>
      </dgm:t>
    </dgm:pt>
    <dgm:pt modelId="{100F2281-8635-4FB3-B07C-ECDE89073996}">
      <dgm:prSet phldrT="[Text]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Corporate Objectives</a:t>
          </a:r>
          <a:endParaRPr lang="en-US" dirty="0"/>
        </a:p>
      </dgm:t>
    </dgm:pt>
    <dgm:pt modelId="{3BB90C30-E262-4668-9C44-E9C78E412894}" type="parTrans" cxnId="{875B897A-F759-4769-BDF9-76BEA8303A49}">
      <dgm:prSet/>
      <dgm:spPr/>
      <dgm:t>
        <a:bodyPr/>
        <a:lstStyle/>
        <a:p>
          <a:endParaRPr lang="en-US"/>
        </a:p>
      </dgm:t>
    </dgm:pt>
    <dgm:pt modelId="{8C582756-B584-446C-B6C5-62E65F11E0FE}" type="sibTrans" cxnId="{875B897A-F759-4769-BDF9-76BEA8303A49}">
      <dgm:prSet/>
      <dgm:spPr/>
      <dgm:t>
        <a:bodyPr/>
        <a:lstStyle/>
        <a:p>
          <a:endParaRPr lang="en-US"/>
        </a:p>
      </dgm:t>
    </dgm:pt>
    <dgm:pt modelId="{96F7FE9D-9269-4A1B-8043-01FE619D69F9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Department Objectives</a:t>
          </a:r>
          <a:endParaRPr lang="en-US" dirty="0">
            <a:solidFill>
              <a:schemeClr val="tx1"/>
            </a:solidFill>
          </a:endParaRPr>
        </a:p>
      </dgm:t>
    </dgm:pt>
    <dgm:pt modelId="{C2AC8609-212C-4916-A1E2-804073784430}" type="parTrans" cxnId="{B6C0110E-7F55-476C-8D26-4F8C06619837}">
      <dgm:prSet/>
      <dgm:spPr/>
      <dgm:t>
        <a:bodyPr/>
        <a:lstStyle/>
        <a:p>
          <a:endParaRPr lang="en-US"/>
        </a:p>
      </dgm:t>
    </dgm:pt>
    <dgm:pt modelId="{35D8A369-68B8-4535-9C49-160A97A4D368}" type="sibTrans" cxnId="{B6C0110E-7F55-476C-8D26-4F8C06619837}">
      <dgm:prSet/>
      <dgm:spPr/>
      <dgm:t>
        <a:bodyPr/>
        <a:lstStyle/>
        <a:p>
          <a:endParaRPr lang="en-US"/>
        </a:p>
      </dgm:t>
    </dgm:pt>
    <dgm:pt modelId="{134BCCFA-0CB6-4683-9E0E-BF9303BE6E87}" type="pres">
      <dgm:prSet presAssocID="{FF464E7A-8773-4C0A-9A67-2223513E4DFE}" presName="Name0" presStyleCnt="0">
        <dgm:presLayoutVars>
          <dgm:resizeHandles/>
        </dgm:presLayoutVars>
      </dgm:prSet>
      <dgm:spPr/>
    </dgm:pt>
    <dgm:pt modelId="{9191696D-3C89-4643-AE70-68F2711BD4B2}" type="pres">
      <dgm:prSet presAssocID="{14CA9746-29A6-4018-95AE-C8560622DCE5}" presName="text" presStyleLbl="node1" presStyleIdx="0" presStyleCnt="3" custLinFactY="-18317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D1F84-F294-4BC2-A167-8790ABB5737F}" type="pres">
      <dgm:prSet presAssocID="{D71AF711-5F1C-45CD-BA71-82E84E40ACE7}" presName="space" presStyleCnt="0"/>
      <dgm:spPr/>
    </dgm:pt>
    <dgm:pt modelId="{79388E52-1627-469B-BF0B-146F0D34497A}" type="pres">
      <dgm:prSet presAssocID="{100F2281-8635-4FB3-B07C-ECDE8907399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5BDE9A-2C29-43FD-9089-895197F1CD56}" type="pres">
      <dgm:prSet presAssocID="{8C582756-B584-446C-B6C5-62E65F11E0FE}" presName="space" presStyleCnt="0"/>
      <dgm:spPr/>
    </dgm:pt>
    <dgm:pt modelId="{6C1746DA-3DF0-483F-B898-CE0AE89911CB}" type="pres">
      <dgm:prSet presAssocID="{96F7FE9D-9269-4A1B-8043-01FE619D69F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9AE6CE-5593-47C0-BF52-8AEB552A2BC8}" type="presOf" srcId="{100F2281-8635-4FB3-B07C-ECDE89073996}" destId="{79388E52-1627-469B-BF0B-146F0D34497A}" srcOrd="0" destOrd="0" presId="urn:diagrams.loki3.com/VaryingWidthList"/>
    <dgm:cxn modelId="{875B897A-F759-4769-BDF9-76BEA8303A49}" srcId="{FF464E7A-8773-4C0A-9A67-2223513E4DFE}" destId="{100F2281-8635-4FB3-B07C-ECDE89073996}" srcOrd="1" destOrd="0" parTransId="{3BB90C30-E262-4668-9C44-E9C78E412894}" sibTransId="{8C582756-B584-446C-B6C5-62E65F11E0FE}"/>
    <dgm:cxn modelId="{7957F679-A912-4A54-80E6-332E37F8E9C8}" type="presOf" srcId="{14CA9746-29A6-4018-95AE-C8560622DCE5}" destId="{9191696D-3C89-4643-AE70-68F2711BD4B2}" srcOrd="0" destOrd="0" presId="urn:diagrams.loki3.com/VaryingWidthList"/>
    <dgm:cxn modelId="{C7BC5101-3960-4C35-882D-38AC312B23EA}" srcId="{FF464E7A-8773-4C0A-9A67-2223513E4DFE}" destId="{14CA9746-29A6-4018-95AE-C8560622DCE5}" srcOrd="0" destOrd="0" parTransId="{28749753-3AFE-4192-839D-60924598CB4C}" sibTransId="{D71AF711-5F1C-45CD-BA71-82E84E40ACE7}"/>
    <dgm:cxn modelId="{B6C0110E-7F55-476C-8D26-4F8C06619837}" srcId="{FF464E7A-8773-4C0A-9A67-2223513E4DFE}" destId="{96F7FE9D-9269-4A1B-8043-01FE619D69F9}" srcOrd="2" destOrd="0" parTransId="{C2AC8609-212C-4916-A1E2-804073784430}" sibTransId="{35D8A369-68B8-4535-9C49-160A97A4D368}"/>
    <dgm:cxn modelId="{198696FF-CDEB-4686-933E-EAC4C76E9140}" type="presOf" srcId="{96F7FE9D-9269-4A1B-8043-01FE619D69F9}" destId="{6C1746DA-3DF0-483F-B898-CE0AE89911CB}" srcOrd="0" destOrd="0" presId="urn:diagrams.loki3.com/VaryingWidthList"/>
    <dgm:cxn modelId="{12D13234-E85D-4591-AD31-91BB90F627CD}" type="presOf" srcId="{FF464E7A-8773-4C0A-9A67-2223513E4DFE}" destId="{134BCCFA-0CB6-4683-9E0E-BF9303BE6E87}" srcOrd="0" destOrd="0" presId="urn:diagrams.loki3.com/VaryingWidthList"/>
    <dgm:cxn modelId="{67A99CA4-8EB8-420A-9933-F24C27243502}" type="presParOf" srcId="{134BCCFA-0CB6-4683-9E0E-BF9303BE6E87}" destId="{9191696D-3C89-4643-AE70-68F2711BD4B2}" srcOrd="0" destOrd="0" presId="urn:diagrams.loki3.com/VaryingWidthList"/>
    <dgm:cxn modelId="{F84C1994-2C98-44E5-9069-2FB824B39D13}" type="presParOf" srcId="{134BCCFA-0CB6-4683-9E0E-BF9303BE6E87}" destId="{D61D1F84-F294-4BC2-A167-8790ABB5737F}" srcOrd="1" destOrd="0" presId="urn:diagrams.loki3.com/VaryingWidthList"/>
    <dgm:cxn modelId="{F95BB68B-B37F-4892-8063-AF1E708F40D2}" type="presParOf" srcId="{134BCCFA-0CB6-4683-9E0E-BF9303BE6E87}" destId="{79388E52-1627-469B-BF0B-146F0D34497A}" srcOrd="2" destOrd="0" presId="urn:diagrams.loki3.com/VaryingWidthList"/>
    <dgm:cxn modelId="{72E05281-306C-4964-AA64-3EABB797E097}" type="presParOf" srcId="{134BCCFA-0CB6-4683-9E0E-BF9303BE6E87}" destId="{945BDE9A-2C29-43FD-9089-895197F1CD56}" srcOrd="3" destOrd="0" presId="urn:diagrams.loki3.com/VaryingWidthList"/>
    <dgm:cxn modelId="{8607B9A3-5E0F-4D83-A803-551341E7E5AE}" type="presParOf" srcId="{134BCCFA-0CB6-4683-9E0E-BF9303BE6E87}" destId="{6C1746DA-3DF0-483F-B898-CE0AE89911CB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91696D-3C89-4643-AE70-68F2711BD4B2}">
      <dsp:nvSpPr>
        <dsp:cNvPr id="0" name=""/>
        <dsp:cNvSpPr/>
      </dsp:nvSpPr>
      <dsp:spPr>
        <a:xfrm>
          <a:off x="0" y="0"/>
          <a:ext cx="10515600" cy="15345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Mission statement and general aims</a:t>
          </a:r>
          <a:endParaRPr lang="en-US" sz="5500" kern="1200" dirty="0"/>
        </a:p>
      </dsp:txBody>
      <dsp:txXfrm>
        <a:off x="0" y="0"/>
        <a:ext cx="10515600" cy="1534567"/>
      </dsp:txXfrm>
    </dsp:sp>
    <dsp:sp modelId="{79388E52-1627-469B-BF0B-146F0D34497A}">
      <dsp:nvSpPr>
        <dsp:cNvPr id="0" name=""/>
        <dsp:cNvSpPr/>
      </dsp:nvSpPr>
      <dsp:spPr>
        <a:xfrm>
          <a:off x="2107800" y="1613621"/>
          <a:ext cx="6300000" cy="1534567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accent5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Corporate Objectives</a:t>
          </a:r>
          <a:endParaRPr lang="en-US" sz="5500" kern="1200" dirty="0"/>
        </a:p>
      </dsp:txBody>
      <dsp:txXfrm>
        <a:off x="2107800" y="1613621"/>
        <a:ext cx="6300000" cy="1534567"/>
      </dsp:txXfrm>
    </dsp:sp>
    <dsp:sp modelId="{6C1746DA-3DF0-483F-B898-CE0AE89911CB}">
      <dsp:nvSpPr>
        <dsp:cNvPr id="0" name=""/>
        <dsp:cNvSpPr/>
      </dsp:nvSpPr>
      <dsp:spPr>
        <a:xfrm>
          <a:off x="1785881" y="3224917"/>
          <a:ext cx="6943837" cy="15345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139700" rIns="139700" bIns="13970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>
              <a:solidFill>
                <a:schemeClr val="tx1"/>
              </a:solidFill>
            </a:rPr>
            <a:t>Department Objectives</a:t>
          </a:r>
          <a:endParaRPr lang="en-US" sz="5500" kern="1200" dirty="0">
            <a:solidFill>
              <a:schemeClr val="tx1"/>
            </a:solidFill>
          </a:endParaRPr>
        </a:p>
      </dsp:txBody>
      <dsp:txXfrm>
        <a:off x="1785881" y="3224917"/>
        <a:ext cx="6943837" cy="1534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CDDF2D-05C4-4A88-9551-1014C7760738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3E492-2BE1-47F6-A827-2A173C8BE4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024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4D5FAB-D7BE-40F8-851B-A74B5A93AEA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475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the stakeholders, could argue any of them. </a:t>
            </a:r>
            <a:r>
              <a:rPr lang="en-GB" baseline="0" dirty="0" smtClean="0"/>
              <a:t> Most possible argument is for customers.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699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Student should  develop opinions on matters such as this as they will be the ones writing the mission statements</a:t>
            </a:r>
            <a:r>
              <a:rPr lang="en-GB" baseline="0" dirty="0" smtClean="0"/>
              <a:t> of the future.  Is this something that is here for good, is it too American for British values or is it something that should be embraced in a transparent future?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0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Taken from : http://steinvox.com/blog/tip-for-2013-time-to-review-vision-and-mission-statements/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036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3E492-2BE1-47F6-A827-2A173C8BE4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083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Stakeholders</a:t>
            </a:r>
            <a:r>
              <a:rPr lang="en-GB" baseline="0" dirty="0" smtClean="0"/>
              <a:t> of Tesco?</a:t>
            </a:r>
          </a:p>
          <a:p>
            <a:r>
              <a:rPr lang="en-GB" baseline="0" dirty="0" smtClean="0"/>
              <a:t>Managers</a:t>
            </a:r>
          </a:p>
          <a:p>
            <a:r>
              <a:rPr lang="en-GB" baseline="0" dirty="0" smtClean="0"/>
              <a:t>Owners</a:t>
            </a:r>
          </a:p>
          <a:p>
            <a:r>
              <a:rPr lang="en-GB" baseline="0" dirty="0" smtClean="0"/>
              <a:t>Shareholders</a:t>
            </a:r>
          </a:p>
          <a:p>
            <a:r>
              <a:rPr lang="en-GB" baseline="0" dirty="0" smtClean="0"/>
              <a:t>Government</a:t>
            </a:r>
          </a:p>
          <a:p>
            <a:r>
              <a:rPr lang="en-GB" baseline="0" dirty="0" smtClean="0"/>
              <a:t>Customers</a:t>
            </a:r>
          </a:p>
          <a:p>
            <a:r>
              <a:rPr lang="en-GB" baseline="0" dirty="0" smtClean="0"/>
              <a:t>Suppliers</a:t>
            </a:r>
          </a:p>
          <a:p>
            <a:r>
              <a:rPr lang="en-GB" baseline="0" dirty="0" smtClean="0"/>
              <a:t>Employees</a:t>
            </a:r>
          </a:p>
          <a:p>
            <a:r>
              <a:rPr lang="en-GB" baseline="0" dirty="0" smtClean="0"/>
              <a:t>Pressure groups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828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58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Example: To achieve a 30% share of the total sales in the children’s clothing market within five years</a:t>
            </a:r>
            <a:endParaRPr lang="en-GB" dirty="0" smtClean="0">
              <a:solidFill>
                <a:prstClr val="black"/>
              </a:solidFill>
              <a:latin typeface="+mn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388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Operations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094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Happy shareholders will continue to invest in the business and so they</a:t>
            </a:r>
            <a:r>
              <a:rPr lang="en-GB" baseline="0" dirty="0" smtClean="0"/>
              <a:t> can grow and continue to achieve their objectives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65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3E492-2BE1-47F6-A827-2A173C8BE4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513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https://www.adidas-group.com/media/filer_public/2013/07/31/adidas_gb_2012_en_booklet_en.pdf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3E492-2BE1-47F6-A827-2A173C8BE47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786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734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9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740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296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354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731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04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129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143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476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03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518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869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6100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21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363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900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1529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305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348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403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88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8630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625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224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7261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514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379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8300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7311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7763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99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55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0451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401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86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8720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2547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89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658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282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97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99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75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1EECA-D644-4F04-882C-CE601AE152BD}" type="datetimeFigureOut">
              <a:rPr lang="en-GB" smtClean="0"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1AFFD-E431-4945-8358-AC8F848F81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25684E-0598-4AE1-8E02-D3985A25A99C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1/16/2025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00A350-7201-43FA-B17F-A666C45166D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05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5684E-0598-4AE1-8E02-D3985A25A9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1/16/2025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0A350-7201-43FA-B17F-A666C45166D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44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1EECA-D644-4F04-882C-CE601AE152BD}" type="datetimeFigureOut">
              <a:rPr lang="en-GB" smtClean="0"/>
              <a:pPr/>
              <a:t>16/01/2025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1AFFD-E431-4945-8358-AC8F848F815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11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idas-group.com/media/filer_public/2013/07/31/adidas_gb_2012_en_booklet_en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patagonia.com.au/pages/our-mission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hyperlink" Target="https://www.tesla.com/solarroof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out.sainsburys.co.uk/about-us/our-business-strategy#:~:text=Our%20core%20purpose%20is%20to,corners%20for%20short%20term%20gain.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2354" y="4061217"/>
            <a:ext cx="5777346" cy="2557792"/>
          </a:xfrm>
        </p:spPr>
        <p:txBody>
          <a:bodyPr>
            <a:normAutofit fontScale="40000" lnSpcReduction="20000"/>
          </a:bodyPr>
          <a:lstStyle/>
          <a:p>
            <a:r>
              <a:rPr lang="en-GB" sz="11000" b="1" dirty="0" smtClean="0"/>
              <a:t>Edexcel A2 Business</a:t>
            </a:r>
          </a:p>
          <a:p>
            <a:endParaRPr lang="en-GB" sz="7600" dirty="0" smtClean="0"/>
          </a:p>
          <a:p>
            <a:r>
              <a:rPr lang="en-GB" sz="7600" dirty="0" smtClean="0"/>
              <a:t>3.1.1 Corporate objectives</a:t>
            </a:r>
            <a:endParaRPr lang="en-GB" sz="15200" dirty="0" smtClean="0"/>
          </a:p>
          <a:p>
            <a:endParaRPr lang="en-GB" sz="4000" dirty="0"/>
          </a:p>
          <a:p>
            <a:r>
              <a:rPr lang="en-GB" sz="11200" dirty="0" smtClean="0"/>
              <a:t>Revisionstation</a:t>
            </a:r>
            <a:endParaRPr lang="en-GB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3822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3822700"/>
            <a:ext cx="3074504" cy="30353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9117496" y="3822700"/>
            <a:ext cx="3074504" cy="30353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2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Mission statement drawbacks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 smtClean="0"/>
              <a:t>A mission statement is just a document written by a business so will be biased from their point of view </a:t>
            </a:r>
          </a:p>
          <a:p>
            <a:r>
              <a:rPr lang="en-GB" dirty="0" smtClean="0"/>
              <a:t>Critics say that mission statements are just a public relations tool and are not useful as a basis for corporate objectives</a:t>
            </a:r>
          </a:p>
          <a:p>
            <a:r>
              <a:rPr lang="en-GB" dirty="0" smtClean="0"/>
              <a:t>Customers may not even know what the statement is, so questionable how useful they are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"Our vision is to be earth's most customer-centric company; to build a place where people can come to find and discover anything they might want to buy online."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501" y="4527573"/>
            <a:ext cx="5086699" cy="18637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6591300" cy="1325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dirty="0" smtClean="0"/>
              <a:t>Mission statement example Nike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 smtClean="0"/>
              <a:t>A mission statement is a short way of a business expressing their main intent</a:t>
            </a:r>
          </a:p>
          <a:p>
            <a:r>
              <a:rPr lang="en-GB" dirty="0"/>
              <a:t>Nike’s mission statement is "To bring inspiration and innovation to every athlete* in the world</a:t>
            </a:r>
            <a:r>
              <a:rPr lang="en-GB" dirty="0" smtClean="0"/>
              <a:t>.“ </a:t>
            </a:r>
          </a:p>
          <a:p>
            <a:r>
              <a:rPr lang="en-GB" dirty="0" smtClean="0"/>
              <a:t>The </a:t>
            </a:r>
            <a:r>
              <a:rPr lang="en-GB" dirty="0"/>
              <a:t>legendary University of Oregon track and field coach, and Nike co-founder, Bill </a:t>
            </a:r>
            <a:r>
              <a:rPr lang="en-GB" dirty="0" err="1"/>
              <a:t>Bowerman</a:t>
            </a:r>
            <a:r>
              <a:rPr lang="en-GB" dirty="0"/>
              <a:t> said, "If you have a body, you are an athlete."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288" y="2322681"/>
            <a:ext cx="4962564" cy="362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100" y="219260"/>
            <a:ext cx="3493464" cy="166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7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9351"/>
            <a:ext cx="7609609" cy="1325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Mission statement example Coca-Cola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GB" b="1" dirty="0"/>
              <a:t>The Coca Cola Company Mission</a:t>
            </a:r>
          </a:p>
          <a:p>
            <a:pPr marL="0" indent="0">
              <a:buNone/>
            </a:pPr>
            <a:r>
              <a:rPr lang="en-GB" dirty="0"/>
              <a:t>Our mission is:</a:t>
            </a:r>
          </a:p>
          <a:p>
            <a:pPr marL="285750" indent="-285750"/>
            <a:r>
              <a:rPr lang="en-GB" dirty="0"/>
              <a:t>To refresh the world in mind, body and spirit</a:t>
            </a:r>
          </a:p>
          <a:p>
            <a:pPr marL="285750" indent="-285750"/>
            <a:r>
              <a:rPr lang="en-GB" dirty="0"/>
              <a:t>To inspire moments of optimism and happiness through our brands and actions</a:t>
            </a:r>
          </a:p>
          <a:p>
            <a:pPr marL="285750" indent="-285750"/>
            <a:r>
              <a:rPr lang="en-GB" dirty="0"/>
              <a:t>To create value and make a difference.</a:t>
            </a:r>
          </a:p>
          <a:p>
            <a:endParaRPr lang="en-GB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4519406" cy="451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40" y="219351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599218" cy="1325563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Mission statement example Google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3138558"/>
            <a:ext cx="5181600" cy="1725472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70963" y="1809418"/>
            <a:ext cx="5181600" cy="48137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GB" dirty="0"/>
              <a:t>“Google’s mission is to organize the world’s information and make it universally accessible </a:t>
            </a:r>
            <a:r>
              <a:rPr lang="en-GB" dirty="0" smtClean="0"/>
              <a:t>and useful”</a:t>
            </a:r>
          </a:p>
          <a:p>
            <a:r>
              <a:rPr lang="en-GB" dirty="0" smtClean="0"/>
              <a:t>Google </a:t>
            </a:r>
            <a:r>
              <a:rPr lang="en-GB" dirty="0"/>
              <a:t>Inc. is a multinational corporation that provides Internet-related products and services, including internet search, cloud computing, software and advertising technologies. </a:t>
            </a:r>
            <a:endParaRPr lang="en-GB" dirty="0" smtClean="0"/>
          </a:p>
          <a:p>
            <a:r>
              <a:rPr lang="en-GB" dirty="0" smtClean="0"/>
              <a:t>Advertising </a:t>
            </a:r>
            <a:r>
              <a:rPr lang="en-GB" dirty="0"/>
              <a:t>revenues </a:t>
            </a:r>
            <a:r>
              <a:rPr lang="en-GB" dirty="0" smtClean="0"/>
              <a:t>generate </a:t>
            </a:r>
            <a:r>
              <a:rPr lang="en-GB" dirty="0"/>
              <a:t>almost all of the company's profits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Corporate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417904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 smtClean="0"/>
              <a:t>Corporate objectives should flow from the mission statement and corporate vision</a:t>
            </a:r>
          </a:p>
          <a:p>
            <a:r>
              <a:rPr lang="en-GB" dirty="0" smtClean="0"/>
              <a:t>Usually set by senior management or Directors for the whole company</a:t>
            </a:r>
          </a:p>
          <a:p>
            <a:r>
              <a:rPr lang="en-GB" dirty="0" smtClean="0"/>
              <a:t>Aimed at satisfying the shareholders so may be related to profit or dividends, for example:</a:t>
            </a:r>
          </a:p>
          <a:p>
            <a:pPr lvl="1"/>
            <a:r>
              <a:rPr lang="en-GB" dirty="0" smtClean="0"/>
              <a:t>Increase operating profit 4% over the next 24 months or</a:t>
            </a:r>
          </a:p>
          <a:p>
            <a:pPr lvl="1"/>
            <a:r>
              <a:rPr lang="en-GB" dirty="0" smtClean="0"/>
              <a:t>Increase dividends by 2% over the next three years</a:t>
            </a:r>
          </a:p>
          <a:p>
            <a:r>
              <a:rPr lang="en-GB" dirty="0" smtClean="0"/>
              <a:t>Objectives need to be SMART (see next slide)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214" y="1921564"/>
            <a:ext cx="2840106" cy="2524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0321" y="4803912"/>
            <a:ext cx="2145455" cy="18136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1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SMART corporate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60438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Specific</a:t>
            </a:r>
            <a:r>
              <a:rPr lang="en-GB" dirty="0" smtClean="0"/>
              <a:t>;  </a:t>
            </a:r>
            <a:r>
              <a:rPr lang="en-GB" dirty="0"/>
              <a:t>This means there must be a clear </a:t>
            </a:r>
            <a:r>
              <a:rPr lang="en-GB" dirty="0" smtClean="0"/>
              <a:t>definition</a:t>
            </a:r>
            <a:r>
              <a:rPr lang="en-GB" dirty="0"/>
              <a:t> </a:t>
            </a:r>
            <a:r>
              <a:rPr lang="en-GB" dirty="0" smtClean="0"/>
              <a:t>of the objective </a:t>
            </a:r>
            <a:endParaRPr lang="en-GB" dirty="0"/>
          </a:p>
          <a:p>
            <a:r>
              <a:rPr lang="en-GB" b="1" dirty="0" smtClean="0">
                <a:solidFill>
                  <a:srgbClr val="00B0F0"/>
                </a:solidFill>
              </a:rPr>
              <a:t>Measurable</a:t>
            </a:r>
            <a:r>
              <a:rPr lang="en-GB" dirty="0" smtClean="0"/>
              <a:t>;  </a:t>
            </a:r>
            <a:r>
              <a:rPr lang="en-GB" dirty="0"/>
              <a:t>This means the achievement can be checked</a:t>
            </a:r>
          </a:p>
          <a:p>
            <a:r>
              <a:rPr lang="en-GB" b="1" dirty="0" smtClean="0">
                <a:solidFill>
                  <a:srgbClr val="00B050"/>
                </a:solidFill>
              </a:rPr>
              <a:t>Achievable</a:t>
            </a:r>
            <a:r>
              <a:rPr lang="en-GB" dirty="0" smtClean="0"/>
              <a:t>;  </a:t>
            </a:r>
            <a:r>
              <a:rPr lang="en-GB" dirty="0"/>
              <a:t>This means </a:t>
            </a:r>
            <a:r>
              <a:rPr lang="en-GB" dirty="0" smtClean="0"/>
              <a:t>the target can be achieved with the resources that they have available</a:t>
            </a:r>
          </a:p>
          <a:p>
            <a:r>
              <a:rPr lang="en-GB" altLang="en-US" sz="3600" b="1" dirty="0" smtClean="0">
                <a:solidFill>
                  <a:srgbClr val="964CB4"/>
                </a:solidFill>
              </a:rPr>
              <a:t>R</a:t>
            </a:r>
            <a:r>
              <a:rPr lang="en-GB" altLang="en-US" b="1" dirty="0" smtClean="0">
                <a:solidFill>
                  <a:srgbClr val="964CB4"/>
                </a:solidFill>
              </a:rPr>
              <a:t>ealistic</a:t>
            </a:r>
            <a:r>
              <a:rPr lang="en-GB" altLang="en-US" dirty="0" smtClean="0"/>
              <a:t>; </a:t>
            </a:r>
            <a:r>
              <a:rPr lang="en-GB" altLang="en-US" dirty="0"/>
              <a:t>This means that the target should sensible </a:t>
            </a:r>
            <a:r>
              <a:rPr lang="en-GB" altLang="en-US" dirty="0" smtClean="0"/>
              <a:t>so that it can be achieved</a:t>
            </a:r>
            <a:endParaRPr lang="en-GB" altLang="en-US" dirty="0"/>
          </a:p>
          <a:p>
            <a:r>
              <a:rPr lang="en-GB" altLang="en-US" b="1" dirty="0">
                <a:solidFill>
                  <a:srgbClr val="DB25B8"/>
                </a:solidFill>
              </a:rPr>
              <a:t>Time Bound</a:t>
            </a:r>
            <a:r>
              <a:rPr lang="en-GB" altLang="en-US" sz="3600" dirty="0" smtClean="0"/>
              <a:t>;</a:t>
            </a:r>
            <a:r>
              <a:rPr lang="en-GB" altLang="en-US" dirty="0" smtClean="0"/>
              <a:t>  </a:t>
            </a:r>
            <a:r>
              <a:rPr lang="en-GB" altLang="en-US" dirty="0"/>
              <a:t>T</a:t>
            </a:r>
            <a:r>
              <a:rPr lang="en-GB" altLang="en-US" dirty="0" smtClean="0"/>
              <a:t>his </a:t>
            </a:r>
            <a:r>
              <a:rPr lang="en-GB" altLang="en-US" dirty="0"/>
              <a:t>means setting a date for achievement or review 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rgbClr val="FF0000"/>
                </a:solidFill>
              </a:rPr>
              <a:t>Write </a:t>
            </a:r>
            <a:r>
              <a:rPr lang="en-GB" b="1" dirty="0">
                <a:solidFill>
                  <a:srgbClr val="FF0000"/>
                </a:solidFill>
              </a:rPr>
              <a:t>a SMART objective for </a:t>
            </a:r>
            <a:r>
              <a:rPr lang="en-GB" b="1" dirty="0" smtClean="0">
                <a:solidFill>
                  <a:srgbClr val="FF0000"/>
                </a:solidFill>
              </a:rPr>
              <a:t>TESCO</a:t>
            </a:r>
            <a:endParaRPr lang="en-GB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405" y="3179187"/>
            <a:ext cx="2711595" cy="14114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Department objectives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/>
              <a:t>In </a:t>
            </a:r>
            <a:r>
              <a:rPr lang="en-GB" dirty="0" smtClean="0"/>
              <a:t>larger </a:t>
            </a:r>
            <a:r>
              <a:rPr lang="en-GB" dirty="0"/>
              <a:t>businesses they </a:t>
            </a:r>
            <a:r>
              <a:rPr lang="en-GB" dirty="0" smtClean="0"/>
              <a:t>might divide </a:t>
            </a:r>
            <a:r>
              <a:rPr lang="en-GB" dirty="0"/>
              <a:t>up the work into departments or </a:t>
            </a:r>
            <a:r>
              <a:rPr lang="en-GB" dirty="0" smtClean="0"/>
              <a:t>functions: 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sales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marketing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human resources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operations 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GB" dirty="0" smtClean="0"/>
              <a:t>finance</a:t>
            </a:r>
            <a:endParaRPr lang="en-GB" dirty="0"/>
          </a:p>
          <a:p>
            <a:r>
              <a:rPr lang="en-GB" dirty="0"/>
              <a:t>Each department will set their own </a:t>
            </a:r>
            <a:r>
              <a:rPr lang="en-GB" dirty="0" smtClean="0"/>
              <a:t>objectives, that </a:t>
            </a:r>
            <a:r>
              <a:rPr lang="en-GB" dirty="0"/>
              <a:t>should flow from the corporate objectives</a:t>
            </a:r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  <p:pic>
        <p:nvPicPr>
          <p:cNvPr id="2050" name="Picture 2" descr="Worker, Industry, Industrial, Factory, Manufactur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684" y="2154483"/>
            <a:ext cx="4951116" cy="3300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19009" y="5870864"/>
            <a:ext cx="4603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Which departmental function is this image of?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2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en-GB" b="1" dirty="0" smtClean="0"/>
              <a:t>Example of a Department Objective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For example, the marketing department may aim to increase sales 3% each quarter, or increase sales revenue 2% each year</a:t>
            </a:r>
          </a:p>
          <a:p>
            <a:r>
              <a:rPr lang="en-GB" dirty="0"/>
              <a:t>This will help the business to achieve its corporate objectives of more dividends for the </a:t>
            </a:r>
            <a:r>
              <a:rPr lang="en-GB" dirty="0" smtClean="0"/>
              <a:t>shareholders – </a:t>
            </a:r>
            <a:r>
              <a:rPr lang="en-GB" b="1" dirty="0" smtClean="0">
                <a:solidFill>
                  <a:srgbClr val="FF0000"/>
                </a:solidFill>
              </a:rPr>
              <a:t>why is this important for business?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Startup, Business, People, Students, Office, Strategy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52650"/>
            <a:ext cx="5181600" cy="3697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3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sz="6600" b="1" dirty="0">
                <a:solidFill>
                  <a:schemeClr val="tx1"/>
                </a:solidFill>
              </a:rPr>
              <a:t>Critical appraisal of mission statements/corporate aims</a:t>
            </a:r>
          </a:p>
          <a:p>
            <a:endParaRPr lang="en-GB" sz="6600" b="1" dirty="0">
              <a:solidFill>
                <a:srgbClr val="0070C0"/>
              </a:solidFill>
            </a:endParaRPr>
          </a:p>
        </p:txBody>
      </p:sp>
      <p:pic>
        <p:nvPicPr>
          <p:cNvPr id="4" name="Picture 3" descr="Banner, Header, Businessmen, Talk, Negotiation, M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52" y="0"/>
            <a:ext cx="12236952" cy="383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7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6664036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Purpose of a mission statement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664036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dirty="0" smtClean="0"/>
              <a:t>A mission statement can define the essence of the business in just a few sentences</a:t>
            </a:r>
          </a:p>
          <a:p>
            <a:r>
              <a:rPr lang="en-GB" dirty="0" smtClean="0"/>
              <a:t>It is a quote setting out what a brand or company wants to achieve</a:t>
            </a:r>
          </a:p>
          <a:p>
            <a:r>
              <a:rPr lang="en-GB" dirty="0" smtClean="0"/>
              <a:t>It lets the public know the product or service that it provides, and why it is doing it</a:t>
            </a:r>
          </a:p>
          <a:p>
            <a:r>
              <a:rPr lang="en-GB" dirty="0" smtClean="0"/>
              <a:t>Essentially it is a marketing tool used to create a connection between the brand and their customers</a:t>
            </a:r>
            <a:endParaRPr lang="en-GB" dirty="0"/>
          </a:p>
        </p:txBody>
      </p:sp>
      <p:pic>
        <p:nvPicPr>
          <p:cNvPr id="8" name="Content Placeholder 7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907690" y="90486"/>
            <a:ext cx="4173473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Image resul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660" y="457541"/>
            <a:ext cx="1825532" cy="123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1660" y="4441824"/>
            <a:ext cx="2160081" cy="22911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290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You will need worksheet 3.1.1 for this lesson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267489"/>
            <a:ext cx="10515600" cy="34676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96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115"/>
            <a:ext cx="10515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Who is the intended audience for a mission statement?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37307" y="2937174"/>
            <a:ext cx="6840607" cy="2197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5865" y="6285785"/>
            <a:ext cx="8814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Who is the intended audience in this </a:t>
            </a:r>
            <a:r>
              <a:rPr lang="en-GB" sz="2400" b="1" dirty="0" err="1" smtClean="0">
                <a:solidFill>
                  <a:srgbClr val="FF0000"/>
                </a:solidFill>
              </a:rPr>
              <a:t>EA</a:t>
            </a:r>
            <a:r>
              <a:rPr lang="en-GB" sz="2400" b="1" dirty="0" smtClean="0">
                <a:solidFill>
                  <a:srgbClr val="FF0000"/>
                </a:solidFill>
              </a:rPr>
              <a:t> Games Mission Statement?</a:t>
            </a:r>
            <a:endParaRPr lang="en-GB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169" y="1293029"/>
            <a:ext cx="2239398" cy="2416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14" y="1293030"/>
            <a:ext cx="2339746" cy="27581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428" y="3709554"/>
            <a:ext cx="1456879" cy="22675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19092" y="4035904"/>
            <a:ext cx="1522270" cy="20531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2362" y="1454305"/>
            <a:ext cx="1801662" cy="14828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9230" y="1123234"/>
            <a:ext cx="24479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2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Uses of mission statements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1919042"/>
            <a:ext cx="518160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GB" b="1" dirty="0" smtClean="0"/>
              <a:t>Focus</a:t>
            </a:r>
            <a:r>
              <a:rPr lang="en-GB" dirty="0" smtClean="0"/>
              <a:t>; helps to focus and involve all employees in the business</a:t>
            </a:r>
          </a:p>
          <a:p>
            <a:pPr marL="514350" indent="-514350">
              <a:buFont typeface="+mj-lt"/>
              <a:buAutoNum type="alphaUcPeriod"/>
            </a:pPr>
            <a:r>
              <a:rPr lang="en-GB" b="1" dirty="0" smtClean="0"/>
              <a:t>Profitability</a:t>
            </a:r>
            <a:r>
              <a:rPr lang="en-GB" dirty="0" smtClean="0"/>
              <a:t>; helps to motivate employees to become more efficient which could have an impact on profitability</a:t>
            </a:r>
          </a:p>
          <a:p>
            <a:pPr marL="514350" indent="-514350">
              <a:buFont typeface="+mj-lt"/>
              <a:buAutoNum type="alphaUcPeriod"/>
            </a:pPr>
            <a:r>
              <a:rPr lang="en-GB" b="1" dirty="0" smtClean="0"/>
              <a:t>Identity</a:t>
            </a:r>
            <a:r>
              <a:rPr lang="en-GB" dirty="0" smtClean="0"/>
              <a:t>; helps to create an identity in a competitive marketplace, shows how the company’s products or services align with their core values e.g. innovation</a:t>
            </a:r>
          </a:p>
          <a:p>
            <a:endParaRPr lang="en-GB" dirty="0"/>
          </a:p>
        </p:txBody>
      </p:sp>
      <p:pic>
        <p:nvPicPr>
          <p:cNvPr id="7" name="Content Placeholder 6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99883" y="1825625"/>
            <a:ext cx="5126233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364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Limitations of mission statements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00100" y="1360161"/>
            <a:ext cx="10591800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GB" dirty="0"/>
              <a:t>Can be unrealistic and over optimistic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Can be a waste of management time and </a:t>
            </a:r>
            <a:r>
              <a:rPr lang="en-GB" dirty="0" smtClean="0"/>
              <a:t>resources </a:t>
            </a:r>
            <a:endParaRPr lang="en-GB" dirty="0"/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Can lead to conflicts  and inconsistencies when not properly written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Can be ambiguous </a:t>
            </a:r>
          </a:p>
          <a:p>
            <a:pPr marL="514350" indent="-514350">
              <a:buFont typeface="+mj-lt"/>
              <a:buAutoNum type="alphaUcPeriod"/>
            </a:pPr>
            <a:r>
              <a:rPr lang="en-GB" dirty="0"/>
              <a:t>Can become obsolete as the business develops but the mission statement remains the </a:t>
            </a:r>
            <a:r>
              <a:rPr lang="en-GB" dirty="0" smtClean="0"/>
              <a:t>same e.g. after a merger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716662"/>
            <a:ext cx="3961534" cy="14603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704" y="4637406"/>
            <a:ext cx="3371850" cy="1923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1524" y="4966853"/>
            <a:ext cx="3219926" cy="14748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1524" y="4288037"/>
            <a:ext cx="32199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8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2033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Stakeholder perspectives on mission statements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555687"/>
              </p:ext>
            </p:extLst>
          </p:nvPr>
        </p:nvGraphicFramePr>
        <p:xfrm>
          <a:off x="838200" y="1043747"/>
          <a:ext cx="10515600" cy="5343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9313">
                  <a:extLst>
                    <a:ext uri="{9D8B030D-6E8A-4147-A177-3AD203B41FA5}">
                      <a16:colId xmlns:a16="http://schemas.microsoft.com/office/drawing/2014/main" val="3641698511"/>
                    </a:ext>
                  </a:extLst>
                </a:gridCol>
                <a:gridCol w="8226287">
                  <a:extLst>
                    <a:ext uri="{9D8B030D-6E8A-4147-A177-3AD203B41FA5}">
                      <a16:colId xmlns:a16="http://schemas.microsoft.com/office/drawing/2014/main" val="620368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Owners</a:t>
                      </a:r>
                      <a:endParaRPr lang="en-GB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88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Managers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836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Employees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235417"/>
                  </a:ext>
                </a:extLst>
              </a:tr>
              <a:tr h="771801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Pressure groups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392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Customers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674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Competitors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43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3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20336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dirty="0" smtClean="0"/>
              <a:t>Stakeholder perspectives on mission statements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762620"/>
              </p:ext>
            </p:extLst>
          </p:nvPr>
        </p:nvGraphicFramePr>
        <p:xfrm>
          <a:off x="838200" y="1043747"/>
          <a:ext cx="10515600" cy="5259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9313">
                  <a:extLst>
                    <a:ext uri="{9D8B030D-6E8A-4147-A177-3AD203B41FA5}">
                      <a16:colId xmlns:a16="http://schemas.microsoft.com/office/drawing/2014/main" val="3641698511"/>
                    </a:ext>
                  </a:extLst>
                </a:gridCol>
                <a:gridCol w="8226287">
                  <a:extLst>
                    <a:ext uri="{9D8B030D-6E8A-4147-A177-3AD203B41FA5}">
                      <a16:colId xmlns:a16="http://schemas.microsoft.com/office/drawing/2014/main" val="620368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Owners</a:t>
                      </a:r>
                      <a:endParaRPr lang="en-GB" b="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Owners will want to maximise the shareholder value of the business</a:t>
                      </a:r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88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Managers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Manager will look for core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aims and objectives of the business to lead their staff, or team with</a:t>
                      </a: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836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Employees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Employees will look for motivational statements that make them feel proud to work for that company</a:t>
                      </a: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235417"/>
                  </a:ext>
                </a:extLst>
              </a:tr>
              <a:tr h="771801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Pressure groups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Pressure groups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will look for a clear environmental or ethical message in the mission statement</a:t>
                      </a:r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392261"/>
                  </a:ext>
                </a:extLst>
              </a:tr>
              <a:tr h="1236018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Customers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Customers will look to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see core business principals that are ethical, argument here as to whether customers really care about mission statements </a:t>
                      </a:r>
                      <a:r>
                        <a:rPr lang="en-GB" baseline="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what do you think?</a:t>
                      </a:r>
                      <a:endParaRPr lang="en-GB" dirty="0" smtClean="0">
                        <a:solidFill>
                          <a:srgbClr val="FF0000"/>
                        </a:solidFill>
                        <a:latin typeface="Arial Black" panose="020B0A04020102020204" pitchFamily="34" charset="0"/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674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 Black" panose="020B0A04020102020204" pitchFamily="34" charset="0"/>
                        </a:rPr>
                        <a:t>Competitors</a:t>
                      </a:r>
                      <a:endParaRPr lang="en-GB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Competitors will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look to see if the business is visionary, competitive, innovative and organised</a:t>
                      </a:r>
                      <a:endParaRPr lang="en-GB" dirty="0" smtClean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143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98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Plenary Quiz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 smtClean="0"/>
              <a:t>Match the company to their mission statement: Hobbycraft, Ikea, B&amp;Q, Boots, TED talks</a:t>
            </a:r>
          </a:p>
          <a:p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Spread Ideas.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To create a better everyday life for the many people.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be the leading partner in reimagining local healthcare and wellbeing for all</a:t>
            </a:r>
            <a:r>
              <a:rPr lang="en-GB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We're committed to making sure our business is as sustainable as possible, and to helping our customers make planet-friendly choices in their own homes</a:t>
            </a:r>
            <a:r>
              <a:rPr lang="en-GB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We’re here to help you create.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17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Plenary Quiz Answers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Spread Ideas</a:t>
            </a:r>
            <a:r>
              <a:rPr lang="en-GB" dirty="0" smtClean="0"/>
              <a:t>. </a:t>
            </a:r>
            <a:r>
              <a:rPr lang="en-GB" b="1" dirty="0" smtClean="0">
                <a:solidFill>
                  <a:srgbClr val="FF0000"/>
                </a:solidFill>
              </a:rPr>
              <a:t>(TED talks)</a:t>
            </a:r>
            <a:endParaRPr lang="en-GB" b="1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create a better everyday life for the many people</a:t>
            </a:r>
            <a:r>
              <a:rPr lang="en-GB" dirty="0" smtClean="0"/>
              <a:t>. </a:t>
            </a:r>
            <a:r>
              <a:rPr lang="en-GB" b="1" dirty="0">
                <a:solidFill>
                  <a:srgbClr val="FF0000"/>
                </a:solidFill>
              </a:rPr>
              <a:t>(Ikea)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be the leading partner in reimagining local healthcare and wellbeing for all</a:t>
            </a:r>
            <a:r>
              <a:rPr lang="en-GB" dirty="0" smtClean="0"/>
              <a:t>. </a:t>
            </a:r>
            <a:r>
              <a:rPr lang="en-GB" b="1" dirty="0">
                <a:solidFill>
                  <a:srgbClr val="FF0000"/>
                </a:solidFill>
              </a:rPr>
              <a:t>(Boots)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We're committed to making sure our business is as sustainable as possible, and to helping our customers make planet-friendly choices in their own homes</a:t>
            </a:r>
            <a:r>
              <a:rPr lang="en-GB" dirty="0" smtClean="0"/>
              <a:t>. </a:t>
            </a:r>
            <a:r>
              <a:rPr lang="en-GB" b="1" dirty="0">
                <a:solidFill>
                  <a:srgbClr val="FF0000"/>
                </a:solidFill>
              </a:rPr>
              <a:t>(B&amp;Q)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We’re here to help you create</a:t>
            </a:r>
            <a:r>
              <a:rPr lang="en-GB" dirty="0" smtClean="0"/>
              <a:t>. </a:t>
            </a:r>
            <a:r>
              <a:rPr lang="en-GB" b="1" dirty="0">
                <a:solidFill>
                  <a:srgbClr val="FF0000"/>
                </a:solidFill>
              </a:rPr>
              <a:t>(Hobbycraft)</a:t>
            </a:r>
          </a:p>
        </p:txBody>
      </p:sp>
    </p:spTree>
    <p:extLst>
      <p:ext uri="{BB962C8B-B14F-4D97-AF65-F5344CB8AC3E}">
        <p14:creationId xmlns:p14="http://schemas.microsoft.com/office/powerpoint/2010/main" val="13444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Sample Edexcel A2 questions</a:t>
            </a:r>
            <a:endParaRPr lang="en-GB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Question Mark, Pile, Questions, Symbol, Ask, Hel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7" y="1600200"/>
            <a:ext cx="905192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26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Case study for question 1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00301"/>
            <a:ext cx="10446915" cy="3671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278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Sample question 1</a:t>
            </a:r>
            <a:endParaRPr lang="en-GB" dirty="0"/>
          </a:p>
        </p:txBody>
      </p:sp>
      <p:sp>
        <p:nvSpPr>
          <p:cNvPr id="8" name="Hexagon 7"/>
          <p:cNvSpPr/>
          <p:nvPr/>
        </p:nvSpPr>
        <p:spPr>
          <a:xfrm>
            <a:off x="838199" y="4116022"/>
            <a:ext cx="3026229" cy="1905000"/>
          </a:xfrm>
          <a:prstGeom prst="hexag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Knowledge 1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3864428" y="4116022"/>
            <a:ext cx="2928257" cy="1894114"/>
          </a:xfrm>
          <a:prstGeom prst="hexag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Application 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6792685" y="4140850"/>
            <a:ext cx="2928257" cy="1839685"/>
          </a:xfrm>
          <a:prstGeom prst="hexag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Analysis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396745"/>
            <a:ext cx="10515601" cy="11283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438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From Edexcel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8147"/>
            <a:ext cx="10515600" cy="43513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a) Development of corporate objectives from mission statement/corporate aims</a:t>
            </a:r>
          </a:p>
          <a:p>
            <a:pPr marL="0" indent="0">
              <a:buNone/>
            </a:pPr>
            <a:r>
              <a:rPr lang="en-GB" sz="4000" dirty="0"/>
              <a:t>b) Critical appraisal of mission statements/corporate aims</a:t>
            </a:r>
          </a:p>
          <a:p>
            <a:pPr marL="0" indent="0">
              <a:buNone/>
            </a:pP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89927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Answer sample question 1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978" y="1920208"/>
            <a:ext cx="6742043" cy="43732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092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Peer / self marking grid for 4 mark essay question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961914" cy="3114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07274">
                  <a:extLst>
                    <a:ext uri="{9D8B030D-6E8A-4147-A177-3AD203B41FA5}">
                      <a16:colId xmlns:a16="http://schemas.microsoft.com/office/drawing/2014/main" val="1611320386"/>
                    </a:ext>
                  </a:extLst>
                </a:gridCol>
                <a:gridCol w="8854640">
                  <a:extLst>
                    <a:ext uri="{9D8B030D-6E8A-4147-A177-3AD203B41FA5}">
                      <a16:colId xmlns:a16="http://schemas.microsoft.com/office/drawing/2014/main" val="3713109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Mark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98739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Knowledge 1</a:t>
                      </a:r>
                      <a:endParaRPr lang="en-GB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Giving a correct business</a:t>
                      </a:r>
                      <a:r>
                        <a:rPr lang="en-GB" b="1" baseline="0" dirty="0" smtClean="0"/>
                        <a:t> keyword definition, understanding of the question</a:t>
                      </a:r>
                    </a:p>
                    <a:p>
                      <a:r>
                        <a:rPr lang="en-GB" b="1" baseline="0" dirty="0" smtClean="0"/>
                        <a:t>Award 1 mark</a:t>
                      </a:r>
                      <a:endParaRPr lang="en-GB" b="1" i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080887"/>
                  </a:ext>
                </a:extLst>
              </a:tr>
              <a:tr h="768804">
                <a:tc>
                  <a:txBody>
                    <a:bodyPr/>
                    <a:lstStyle/>
                    <a:p>
                      <a:r>
                        <a:rPr lang="en-GB" b="1" dirty="0" smtClean="0"/>
                        <a:t>Application 2</a:t>
                      </a:r>
                      <a:endParaRPr lang="en-GB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 smtClean="0"/>
                        <a:t>Applying</a:t>
                      </a:r>
                      <a:r>
                        <a:rPr lang="en-GB" b="1" baseline="0" dirty="0" smtClean="0"/>
                        <a:t> the answer to the business in the question. Not just a name drop, has to be about the product, the market, the objectives or the situation given.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baseline="0" dirty="0" smtClean="0"/>
                        <a:t>Somewhat applied with some general comments – only award 1 mark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baseline="0" dirty="0" smtClean="0"/>
                        <a:t>Very well applied and all about the case study – award 2 marks</a:t>
                      </a:r>
                      <a:endParaRPr lang="en-GB" b="1" i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9243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Analysis 1</a:t>
                      </a:r>
                      <a:endParaRPr lang="en-GB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Chain of reason, ‘this means’ or  ‘which means’ or ‘because’ or ‘therefore’ which is logical and fully developed. </a:t>
                      </a:r>
                    </a:p>
                    <a:p>
                      <a:r>
                        <a:rPr lang="en-GB" b="1" dirty="0" smtClean="0"/>
                        <a:t>Award 1 mark</a:t>
                      </a:r>
                      <a:endParaRPr lang="en-GB" b="1" i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159449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0" y="5155474"/>
            <a:ext cx="96013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Examples of peer review comments: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went well: </a:t>
            </a:r>
            <a:r>
              <a:rPr kumimoji="0" lang="en-GB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gave a correct business definition and applied your comments to the case study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Even better if: </a:t>
            </a:r>
            <a:r>
              <a:rPr kumimoji="0" lang="en-GB" sz="1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had more analysis or a complete chain of reason</a:t>
            </a:r>
            <a:endParaRPr kumimoji="0" lang="en-GB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2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Key terms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GB" b="1" dirty="0"/>
              <a:t>Mission statement</a:t>
            </a:r>
            <a:r>
              <a:rPr lang="en-GB" dirty="0"/>
              <a:t>; Defines the fundamental purpose of an organisation or enterprise, briefly describing why it exists and what it does to achieve its vision.</a:t>
            </a:r>
          </a:p>
          <a:p>
            <a:r>
              <a:rPr lang="en-GB" b="1" dirty="0"/>
              <a:t>Corporate vision</a:t>
            </a:r>
            <a:r>
              <a:rPr lang="en-GB" dirty="0"/>
              <a:t>; outlines what the organisation wants to be, or how it wants the world in which it operates to be.*</a:t>
            </a:r>
          </a:p>
          <a:p>
            <a:r>
              <a:rPr lang="en-GB" b="1" dirty="0"/>
              <a:t>Functional objective</a:t>
            </a:r>
            <a:r>
              <a:rPr lang="en-GB" dirty="0"/>
              <a:t>; a departmental objective which helps the business to achieve its mission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8293" y="460929"/>
            <a:ext cx="1054699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057" y="3353713"/>
            <a:ext cx="4848216" cy="32321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9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GB" sz="3200" dirty="0"/>
              <a:t>This is a mission statement:</a:t>
            </a:r>
          </a:p>
          <a:p>
            <a:endParaRPr lang="en-GB" sz="3200" dirty="0"/>
          </a:p>
          <a:p>
            <a:r>
              <a:rPr lang="en-GB" sz="3200" b="1" i="1" dirty="0"/>
              <a:t>To inspire and nurture the human spirit – one person, one cup and one neighbourhood at a time.</a:t>
            </a:r>
          </a:p>
          <a:p>
            <a:endParaRPr lang="en-GB" sz="3200" dirty="0"/>
          </a:p>
          <a:p>
            <a:pPr marL="0" indent="0">
              <a:buNone/>
            </a:pPr>
            <a:r>
              <a:rPr lang="en-GB" sz="3200" dirty="0" smtClean="0"/>
              <a:t>Is this the mission statement of:</a:t>
            </a:r>
          </a:p>
          <a:p>
            <a:pPr marL="514350" indent="-514350">
              <a:buFont typeface="+mj-lt"/>
              <a:buAutoNum type="alphaUcPeriod"/>
            </a:pPr>
            <a:r>
              <a:rPr lang="en-GB" sz="3200" dirty="0" smtClean="0"/>
              <a:t>Apple</a:t>
            </a:r>
          </a:p>
          <a:p>
            <a:pPr marL="514350" indent="-514350">
              <a:buFont typeface="+mj-lt"/>
              <a:buAutoNum type="alphaUcPeriod"/>
            </a:pPr>
            <a:r>
              <a:rPr lang="en-GB" sz="3200" dirty="0" smtClean="0"/>
              <a:t>Starbucks</a:t>
            </a:r>
          </a:p>
          <a:p>
            <a:pPr marL="514350" indent="-514350">
              <a:buFont typeface="+mj-lt"/>
              <a:buAutoNum type="alphaUcPeriod"/>
            </a:pPr>
            <a:r>
              <a:rPr lang="en-GB" sz="3200" dirty="0" smtClean="0"/>
              <a:t>Coca-Cola</a:t>
            </a:r>
          </a:p>
          <a:p>
            <a:pPr marL="514350" indent="-514350">
              <a:buFont typeface="+mj-lt"/>
              <a:buAutoNum type="alphaUcPeriod"/>
            </a:pPr>
            <a:r>
              <a:rPr lang="en-GB" sz="3200" dirty="0" smtClean="0"/>
              <a:t>Nike</a:t>
            </a:r>
          </a:p>
          <a:p>
            <a:endParaRPr lang="en-GB" sz="32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35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Answer to starter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4" y="1934817"/>
            <a:ext cx="11827142" cy="392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00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GB" sz="6600" b="1" dirty="0">
                <a:solidFill>
                  <a:schemeClr val="tx1"/>
                </a:solidFill>
              </a:rPr>
              <a:t>Development of corporate objectives from mission statement/corporate aims</a:t>
            </a:r>
          </a:p>
          <a:p>
            <a:endParaRPr lang="en-GB" sz="6600" b="1" dirty="0">
              <a:solidFill>
                <a:srgbClr val="0070C0"/>
              </a:solidFill>
            </a:endParaRPr>
          </a:p>
        </p:txBody>
      </p:sp>
      <p:pic>
        <p:nvPicPr>
          <p:cNvPr id="4" name="Picture 3" descr="Banner, Header, Businessmen, Talk, Negotiation, M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52" y="0"/>
            <a:ext cx="12236952" cy="383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17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Definition: Mission statements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 smtClean="0"/>
              <a:t>A mission statement is a formal summary of the aims and values of an organisation. Often mission statements are about what the organisation does, how they do it and why they do it.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0225" y="4000500"/>
            <a:ext cx="27717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0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04731" y="116096"/>
            <a:ext cx="9700591" cy="6392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GB" dirty="0" smtClean="0"/>
              <a:t>Hierarchy of business objectives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75514"/>
              </p:ext>
            </p:extLst>
          </p:nvPr>
        </p:nvGraphicFramePr>
        <p:xfrm>
          <a:off x="838200" y="1415153"/>
          <a:ext cx="10515600" cy="4761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own Arrow 6"/>
          <p:cNvSpPr/>
          <p:nvPr/>
        </p:nvSpPr>
        <p:spPr>
          <a:xfrm>
            <a:off x="5327374" y="2478157"/>
            <a:ext cx="1179443" cy="76862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own Arrow 7"/>
          <p:cNvSpPr/>
          <p:nvPr/>
        </p:nvSpPr>
        <p:spPr>
          <a:xfrm>
            <a:off x="5327374" y="4141305"/>
            <a:ext cx="1179443" cy="76862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5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Mission statements benefits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GB" dirty="0" smtClean="0"/>
              <a:t>Mission statements can be used to communicate the nature of the organisation to the stakeholders</a:t>
            </a:r>
          </a:p>
          <a:p>
            <a:r>
              <a:rPr lang="en-GB" b="1" dirty="0" smtClean="0">
                <a:solidFill>
                  <a:srgbClr val="FF0000"/>
                </a:solidFill>
              </a:rPr>
              <a:t>Who are the stakeholders of Tesco?</a:t>
            </a:r>
          </a:p>
          <a:p>
            <a:r>
              <a:rPr lang="en-GB" dirty="0" smtClean="0"/>
              <a:t>Mission statements can be used to focus strategies and energy of the business in a specific direction</a:t>
            </a:r>
          </a:p>
          <a:p>
            <a:r>
              <a:rPr lang="en-GB" b="1" dirty="0">
                <a:solidFill>
                  <a:srgbClr val="FF0000"/>
                </a:solidFill>
              </a:rPr>
              <a:t>How does this compare with the mission statement of Sainsbury's? </a:t>
            </a:r>
            <a:r>
              <a:rPr lang="en-GB" b="1" dirty="0">
                <a:solidFill>
                  <a:srgbClr val="FF0000"/>
                </a:solidFill>
                <a:hlinkClick r:id="rId3"/>
              </a:rPr>
              <a:t>HERE</a:t>
            </a:r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719691"/>
            <a:ext cx="5181600" cy="25632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7382" y="1738464"/>
            <a:ext cx="2819400" cy="9334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1475" y="289043"/>
            <a:ext cx="2944907" cy="14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1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1583</Words>
  <Application>Microsoft Office PowerPoint</Application>
  <PresentationFormat>Widescreen</PresentationFormat>
  <Paragraphs>189</Paragraphs>
  <Slides>33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Calibri</vt:lpstr>
      <vt:lpstr>Calibri Light</vt:lpstr>
      <vt:lpstr>Office Theme</vt:lpstr>
      <vt:lpstr>6_Office Theme</vt:lpstr>
      <vt:lpstr>1_Office Theme</vt:lpstr>
      <vt:lpstr>2_Office Theme</vt:lpstr>
      <vt:lpstr>PowerPoint Presentation</vt:lpstr>
      <vt:lpstr>You will need worksheet 3.1.1 for this lesson</vt:lpstr>
      <vt:lpstr>From Edexcel</vt:lpstr>
      <vt:lpstr>Starter</vt:lpstr>
      <vt:lpstr>Answer to starter</vt:lpstr>
      <vt:lpstr>PowerPoint Presentation</vt:lpstr>
      <vt:lpstr>Definition: Mission statements</vt:lpstr>
      <vt:lpstr>Hierarchy of business objectives</vt:lpstr>
      <vt:lpstr>Mission statements benefits</vt:lpstr>
      <vt:lpstr>Mission statement drawbacks</vt:lpstr>
      <vt:lpstr>Mission statement example Nike</vt:lpstr>
      <vt:lpstr>Mission statement example Coca-Cola</vt:lpstr>
      <vt:lpstr>Mission statement example Google</vt:lpstr>
      <vt:lpstr>Corporate objectives</vt:lpstr>
      <vt:lpstr>SMART corporate objectives</vt:lpstr>
      <vt:lpstr>Department objectives</vt:lpstr>
      <vt:lpstr>Example of a Department Objective</vt:lpstr>
      <vt:lpstr>PowerPoint Presentation</vt:lpstr>
      <vt:lpstr>Purpose of a mission statement</vt:lpstr>
      <vt:lpstr>Who is the intended audience for a mission statement?</vt:lpstr>
      <vt:lpstr>Uses of mission statements</vt:lpstr>
      <vt:lpstr>Limitations of mission statements</vt:lpstr>
      <vt:lpstr>Stakeholder perspectives on mission statements</vt:lpstr>
      <vt:lpstr>Stakeholder perspectives on mission statements</vt:lpstr>
      <vt:lpstr>Plenary Quiz</vt:lpstr>
      <vt:lpstr>Plenary Quiz Answers</vt:lpstr>
      <vt:lpstr>Sample Edexcel A2 questions</vt:lpstr>
      <vt:lpstr>Case study for question 1</vt:lpstr>
      <vt:lpstr>Sample question 1</vt:lpstr>
      <vt:lpstr>Answer sample question 1</vt:lpstr>
      <vt:lpstr>Peer / self marking grid for 4 mark essay question</vt:lpstr>
      <vt:lpstr>Key terms</vt:lpstr>
      <vt:lpstr>PowerPoint Presentation</vt:lpstr>
    </vt:vector>
  </TitlesOfParts>
  <Company>Derby High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Hilton</dc:creator>
  <cp:lastModifiedBy>Sarah Hilton</cp:lastModifiedBy>
  <cp:revision>117</cp:revision>
  <dcterms:created xsi:type="dcterms:W3CDTF">2017-05-29T18:04:54Z</dcterms:created>
  <dcterms:modified xsi:type="dcterms:W3CDTF">2025-01-16T19:31:22Z</dcterms:modified>
</cp:coreProperties>
</file>