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24.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63" r:id="rId2"/>
    <p:sldId id="281" r:id="rId3"/>
    <p:sldId id="331" r:id="rId4"/>
    <p:sldId id="332" r:id="rId5"/>
    <p:sldId id="283" r:id="rId6"/>
    <p:sldId id="343" r:id="rId7"/>
    <p:sldId id="335" r:id="rId8"/>
    <p:sldId id="345" r:id="rId9"/>
    <p:sldId id="344" r:id="rId10"/>
    <p:sldId id="336" r:id="rId11"/>
    <p:sldId id="337" r:id="rId12"/>
    <p:sldId id="321" r:id="rId13"/>
    <p:sldId id="339" r:id="rId14"/>
    <p:sldId id="361" r:id="rId15"/>
    <p:sldId id="341" r:id="rId16"/>
    <p:sldId id="346" r:id="rId17"/>
    <p:sldId id="295" r:id="rId18"/>
    <p:sldId id="350" r:id="rId19"/>
    <p:sldId id="296" r:id="rId20"/>
    <p:sldId id="348" r:id="rId21"/>
    <p:sldId id="351" r:id="rId22"/>
    <p:sldId id="323" r:id="rId23"/>
    <p:sldId id="297" r:id="rId24"/>
    <p:sldId id="352" r:id="rId25"/>
    <p:sldId id="353" r:id="rId26"/>
    <p:sldId id="354" r:id="rId27"/>
    <p:sldId id="298" r:id="rId28"/>
    <p:sldId id="355" r:id="rId29"/>
    <p:sldId id="356" r:id="rId30"/>
    <p:sldId id="357" r:id="rId31"/>
    <p:sldId id="307" r:id="rId32"/>
    <p:sldId id="358" r:id="rId33"/>
    <p:sldId id="300" r:id="rId34"/>
    <p:sldId id="362" r:id="rId35"/>
    <p:sldId id="279" r:id="rId36"/>
  </p:sldIdLst>
  <p:sldSz cx="12192000" cy="6858000"/>
  <p:notesSz cx="688181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332" autoAdjust="0"/>
  </p:normalViewPr>
  <p:slideViewPr>
    <p:cSldViewPr snapToGrid="0">
      <p:cViewPr varScale="1">
        <p:scale>
          <a:sx n="80" d="100"/>
          <a:sy n="80" d="100"/>
        </p:scale>
        <p:origin x="71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501879"/>
          </a:xfrm>
          <a:prstGeom prst="rect">
            <a:avLst/>
          </a:prstGeom>
        </p:spPr>
        <p:txBody>
          <a:bodyPr vert="horz" lIns="96478" tIns="48239" rIns="96478" bIns="48239" rtlCol="0"/>
          <a:lstStyle>
            <a:lvl1pPr algn="l">
              <a:defRPr sz="1300"/>
            </a:lvl1pPr>
          </a:lstStyle>
          <a:p>
            <a:endParaRPr lang="en-GB"/>
          </a:p>
        </p:txBody>
      </p:sp>
      <p:sp>
        <p:nvSpPr>
          <p:cNvPr id="3" name="Date Placeholder 2"/>
          <p:cNvSpPr>
            <a:spLocks noGrp="1"/>
          </p:cNvSpPr>
          <p:nvPr>
            <p:ph type="dt" idx="1"/>
          </p:nvPr>
        </p:nvSpPr>
        <p:spPr>
          <a:xfrm>
            <a:off x="3898102" y="0"/>
            <a:ext cx="2982119" cy="501879"/>
          </a:xfrm>
          <a:prstGeom prst="rect">
            <a:avLst/>
          </a:prstGeom>
        </p:spPr>
        <p:txBody>
          <a:bodyPr vert="horz" lIns="96478" tIns="48239" rIns="96478" bIns="48239" rtlCol="0"/>
          <a:lstStyle>
            <a:lvl1pPr algn="r">
              <a:defRPr sz="1300"/>
            </a:lvl1pPr>
          </a:lstStyle>
          <a:p>
            <a:fld id="{80CDDF2D-05C4-4A88-9551-1014C7760738}" type="datetimeFigureOut">
              <a:rPr lang="en-GB" smtClean="0"/>
              <a:t>21/05/2024</a:t>
            </a:fld>
            <a:endParaRPr lang="en-GB"/>
          </a:p>
        </p:txBody>
      </p:sp>
      <p:sp>
        <p:nvSpPr>
          <p:cNvPr id="4" name="Slide Image Placeholder 3"/>
          <p:cNvSpPr>
            <a:spLocks noGrp="1" noRot="1" noChangeAspect="1"/>
          </p:cNvSpPr>
          <p:nvPr>
            <p:ph type="sldImg" idx="2"/>
          </p:nvPr>
        </p:nvSpPr>
        <p:spPr>
          <a:xfrm>
            <a:off x="442913" y="1250950"/>
            <a:ext cx="5997575" cy="3375025"/>
          </a:xfrm>
          <a:prstGeom prst="rect">
            <a:avLst/>
          </a:prstGeom>
          <a:noFill/>
          <a:ln w="12700">
            <a:solidFill>
              <a:prstClr val="black"/>
            </a:solidFill>
          </a:ln>
        </p:spPr>
        <p:txBody>
          <a:bodyPr vert="horz" lIns="96478" tIns="48239" rIns="96478" bIns="48239" rtlCol="0" anchor="ctr"/>
          <a:lstStyle/>
          <a:p>
            <a:endParaRPr lang="en-GB"/>
          </a:p>
        </p:txBody>
      </p:sp>
      <p:sp>
        <p:nvSpPr>
          <p:cNvPr id="5" name="Notes Placeholder 4"/>
          <p:cNvSpPr>
            <a:spLocks noGrp="1"/>
          </p:cNvSpPr>
          <p:nvPr>
            <p:ph type="body" sz="quarter" idx="3"/>
          </p:nvPr>
        </p:nvSpPr>
        <p:spPr>
          <a:xfrm>
            <a:off x="688182" y="4813866"/>
            <a:ext cx="5505450" cy="3938617"/>
          </a:xfrm>
          <a:prstGeom prst="rect">
            <a:avLst/>
          </a:prstGeom>
        </p:spPr>
        <p:txBody>
          <a:bodyPr vert="horz" lIns="96478" tIns="48239" rIns="96478" bIns="4823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0961"/>
            <a:ext cx="2982119" cy="501878"/>
          </a:xfrm>
          <a:prstGeom prst="rect">
            <a:avLst/>
          </a:prstGeom>
        </p:spPr>
        <p:txBody>
          <a:bodyPr vert="horz" lIns="96478" tIns="48239" rIns="96478" bIns="48239" rtlCol="0" anchor="b"/>
          <a:lstStyle>
            <a:lvl1pPr algn="l">
              <a:defRPr sz="1300"/>
            </a:lvl1pPr>
          </a:lstStyle>
          <a:p>
            <a:endParaRPr lang="en-GB"/>
          </a:p>
        </p:txBody>
      </p:sp>
      <p:sp>
        <p:nvSpPr>
          <p:cNvPr id="7" name="Slide Number Placeholder 6"/>
          <p:cNvSpPr>
            <a:spLocks noGrp="1"/>
          </p:cNvSpPr>
          <p:nvPr>
            <p:ph type="sldNum" sz="quarter" idx="5"/>
          </p:nvPr>
        </p:nvSpPr>
        <p:spPr>
          <a:xfrm>
            <a:off x="3898102" y="9500961"/>
            <a:ext cx="2982119" cy="501878"/>
          </a:xfrm>
          <a:prstGeom prst="rect">
            <a:avLst/>
          </a:prstGeom>
        </p:spPr>
        <p:txBody>
          <a:bodyPr vert="horz" lIns="96478" tIns="48239" rIns="96478" bIns="48239" rtlCol="0" anchor="b"/>
          <a:lstStyle>
            <a:lvl1pPr algn="r">
              <a:defRPr sz="1300"/>
            </a:lvl1pPr>
          </a:lstStyle>
          <a:p>
            <a:fld id="{9113E492-2BE1-47F6-A827-2A173C8BE478}" type="slidenum">
              <a:rPr lang="en-GB" smtClean="0"/>
              <a:t>‹#›</a:t>
            </a:fld>
            <a:endParaRPr lang="en-GB"/>
          </a:p>
        </p:txBody>
      </p:sp>
    </p:spTree>
    <p:extLst>
      <p:ext uri="{BB962C8B-B14F-4D97-AF65-F5344CB8AC3E}">
        <p14:creationId xmlns:p14="http://schemas.microsoft.com/office/powerpoint/2010/main" val="2227024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9710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Your</a:t>
            </a:r>
            <a:r>
              <a:rPr lang="en-GB" baseline="0" dirty="0"/>
              <a:t> students need this to answer all the questions on this slide show.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Point out that it also has data for the 2020 year as well for comparison. Ratios and calculations on /accounts need two years (like having two shoes) so investors can track if the business is improving financially. </a:t>
            </a:r>
          </a:p>
          <a:p>
            <a:r>
              <a:rPr lang="en-GB" baseline="0" dirty="0"/>
              <a:t>Click on the graphic to open the PDF from Tesco.</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8536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Don’t be afraid to state how</a:t>
            </a:r>
            <a:r>
              <a:rPr lang="en-GB" baseline="0" dirty="0"/>
              <a:t> much the two figures differ by. The examiners like to see you can make additional calculations to draw conclusions from. </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8</a:t>
            </a:fld>
            <a:endParaRPr lang="en-GB"/>
          </a:p>
        </p:txBody>
      </p:sp>
    </p:spTree>
    <p:extLst>
      <p:ext uri="{BB962C8B-B14F-4D97-AF65-F5344CB8AC3E}">
        <p14:creationId xmlns:p14="http://schemas.microsoft.com/office/powerpoint/2010/main" val="194645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12</a:t>
            </a:fld>
            <a:endParaRPr lang="en-GB"/>
          </a:p>
        </p:txBody>
      </p:sp>
    </p:spTree>
    <p:extLst>
      <p:ext uri="{BB962C8B-B14F-4D97-AF65-F5344CB8AC3E}">
        <p14:creationId xmlns:p14="http://schemas.microsoft.com/office/powerpoint/2010/main" val="2663737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Taken from the Tesco Annual Report 2021</a:t>
            </a:r>
          </a:p>
          <a:p>
            <a:r>
              <a:rPr lang="en-GB" dirty="0"/>
              <a:t>Click graphic to access</a:t>
            </a:r>
            <a:r>
              <a:rPr lang="en-GB" baseline="0" dirty="0"/>
              <a:t> report</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17</a:t>
            </a:fld>
            <a:endParaRPr lang="en-GB"/>
          </a:p>
        </p:txBody>
      </p:sp>
    </p:spTree>
    <p:extLst>
      <p:ext uri="{BB962C8B-B14F-4D97-AF65-F5344CB8AC3E}">
        <p14:creationId xmlns:p14="http://schemas.microsoft.com/office/powerpoint/2010/main" val="2007997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would appear that Tesco is</a:t>
            </a:r>
            <a:r>
              <a:rPr lang="en-GB" baseline="0" dirty="0"/>
              <a:t> less efficient at generating profit from sales, but it was during a pandemic so would need to look at more data than just two years. </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22</a:t>
            </a:fld>
            <a:endParaRPr lang="en-GB"/>
          </a:p>
        </p:txBody>
      </p:sp>
    </p:spTree>
    <p:extLst>
      <p:ext uri="{BB962C8B-B14F-4D97-AF65-F5344CB8AC3E}">
        <p14:creationId xmlns:p14="http://schemas.microsoft.com/office/powerpoint/2010/main" val="2529084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https://www.derbytelegraph.co.uk/news/derby-news/live-tesco-evacuated-derby-due-2812542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7762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58773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69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930740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58451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977863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288045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21/05/2024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1065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21/05/2024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528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21/05/2024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929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899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572753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21/05/2024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656642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ww.tescoplc.com/media/757596/lhp-report-2021.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Gb3mFGkKzn4" TargetMode="External"/><Relationship Id="rId2" Type="http://schemas.openxmlformats.org/officeDocument/2006/relationships/hyperlink" Target="https://www.youtube.com/watch?v=Lo2_J3BR7IU" TargetMode="Externa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tescoplc.com/media/757589/tesco_annual_report_2021.pdf"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
            </a:r>
            <a:br>
              <a:rPr lang="en-GB" dirty="0" smtClean="0"/>
            </a:br>
            <a:r>
              <a:rPr lang="en-GB" dirty="0" smtClean="0"/>
              <a:t>Level 3 business taster</a:t>
            </a:r>
            <a:endParaRPr lang="en-GB" dirty="0"/>
          </a:p>
        </p:txBody>
      </p:sp>
      <p:sp>
        <p:nvSpPr>
          <p:cNvPr id="3" name="Subtitle 2"/>
          <p:cNvSpPr>
            <a:spLocks noGrp="1"/>
          </p:cNvSpPr>
          <p:nvPr>
            <p:ph type="subTitle" idx="1"/>
          </p:nvPr>
        </p:nvSpPr>
        <p:spPr/>
        <p:txBody>
          <a:bodyPr>
            <a:normAutofit/>
          </a:bodyPr>
          <a:lstStyle/>
          <a:p>
            <a:r>
              <a:rPr lang="en-GB" sz="4800" b="1" dirty="0" smtClean="0">
                <a:solidFill>
                  <a:srgbClr val="FF0000"/>
                </a:solidFill>
              </a:rPr>
              <a:t>Finance</a:t>
            </a:r>
            <a:endParaRPr lang="en-GB" sz="4800"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9714" y="4535804"/>
            <a:ext cx="6157367" cy="2112645"/>
          </a:xfrm>
          <a:prstGeom prst="rect">
            <a:avLst/>
          </a:prstGeom>
        </p:spPr>
      </p:pic>
      <p:pic>
        <p:nvPicPr>
          <p:cNvPr id="5" name="Picture 4"/>
          <p:cNvPicPr>
            <a:picLocks noChangeAspect="1"/>
          </p:cNvPicPr>
          <p:nvPr/>
        </p:nvPicPr>
        <p:blipFill>
          <a:blip r:embed="rId3"/>
          <a:stretch>
            <a:fillRect/>
          </a:stretch>
        </p:blipFill>
        <p:spPr>
          <a:xfrm>
            <a:off x="5964" y="1"/>
            <a:ext cx="2480061" cy="2325680"/>
          </a:xfrm>
          <a:prstGeom prst="rect">
            <a:avLst/>
          </a:prstGeom>
        </p:spPr>
      </p:pic>
      <p:pic>
        <p:nvPicPr>
          <p:cNvPr id="6" name="Picture 5"/>
          <p:cNvPicPr>
            <a:picLocks noChangeAspect="1"/>
          </p:cNvPicPr>
          <p:nvPr/>
        </p:nvPicPr>
        <p:blipFill>
          <a:blip r:embed="rId4"/>
          <a:stretch>
            <a:fillRect/>
          </a:stretch>
        </p:blipFill>
        <p:spPr>
          <a:xfrm>
            <a:off x="9096375" y="131763"/>
            <a:ext cx="3784979" cy="1981200"/>
          </a:xfrm>
          <a:prstGeom prst="rect">
            <a:avLst/>
          </a:prstGeom>
        </p:spPr>
      </p:pic>
      <p:pic>
        <p:nvPicPr>
          <p:cNvPr id="7" name="Picture 6"/>
          <p:cNvPicPr>
            <a:picLocks noChangeAspect="1"/>
          </p:cNvPicPr>
          <p:nvPr/>
        </p:nvPicPr>
        <p:blipFill>
          <a:blip r:embed="rId5"/>
          <a:stretch>
            <a:fillRect/>
          </a:stretch>
        </p:blipFill>
        <p:spPr>
          <a:xfrm>
            <a:off x="2991000" y="1"/>
            <a:ext cx="5346357" cy="1811821"/>
          </a:xfrm>
          <a:prstGeom prst="rect">
            <a:avLst/>
          </a:prstGeom>
        </p:spPr>
      </p:pic>
    </p:spTree>
    <p:extLst>
      <p:ext uri="{BB962C8B-B14F-4D97-AF65-F5344CB8AC3E}">
        <p14:creationId xmlns:p14="http://schemas.microsoft.com/office/powerpoint/2010/main" val="660586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a:t>What is the OP for Tesco PLC?</a:t>
            </a:r>
          </a:p>
        </p:txBody>
      </p:sp>
      <p:sp>
        <p:nvSpPr>
          <p:cNvPr id="3" name="Content Placeholder 2"/>
          <p:cNvSpPr>
            <a:spLocks noGrp="1"/>
          </p:cNvSpPr>
          <p:nvPr>
            <p:ph sz="half" idx="1"/>
          </p:nvPr>
        </p:nvSpPr>
        <p:spPr>
          <a:xfrm>
            <a:off x="838200" y="1825625"/>
            <a:ext cx="5257800" cy="1396546"/>
          </a:xfrm>
        </p:spPr>
        <p:txBody>
          <a:bodyPr>
            <a:normAutofit fontScale="77500" lnSpcReduction="20000"/>
          </a:bodyPr>
          <a:lstStyle/>
          <a:p>
            <a:r>
              <a:rPr lang="en-GB" dirty="0"/>
              <a:t>Use the Statement of Comprehensive income for Tesco PLC to calculate their Operating Profit (OP) figure for 2021 and 2020</a:t>
            </a:r>
          </a:p>
          <a:p>
            <a:r>
              <a:rPr lang="en-GB" b="1" u="sng" dirty="0"/>
              <a:t>Use the total figures</a:t>
            </a:r>
          </a:p>
          <a:p>
            <a:endParaRPr lang="en-GB" dirty="0"/>
          </a:p>
          <a:p>
            <a:endParaRPr lang="en-GB" dirty="0"/>
          </a:p>
        </p:txBody>
      </p:sp>
      <p:graphicFrame>
        <p:nvGraphicFramePr>
          <p:cNvPr id="6" name="Table 5"/>
          <p:cNvGraphicFramePr>
            <a:graphicFrameLocks noGrp="1"/>
          </p:cNvGraphicFramePr>
          <p:nvPr/>
        </p:nvGraphicFramePr>
        <p:xfrm>
          <a:off x="1248228" y="3866357"/>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8" name="Content Placeholder 7">
            <a:extLst>
              <a:ext uri="{FF2B5EF4-FFF2-40B4-BE49-F238E27FC236}">
                <a16:creationId xmlns:a16="http://schemas.microsoft.com/office/drawing/2014/main" id="{674A8CD6-004D-4943-A53F-CFBA6B91A822}"/>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358298" y="2197768"/>
            <a:ext cx="4995501" cy="37466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32000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a:t>Answers to OP for Tesco PLC</a:t>
            </a:r>
          </a:p>
        </p:txBody>
      </p:sp>
      <p:graphicFrame>
        <p:nvGraphicFramePr>
          <p:cNvPr id="6" name="Table 5"/>
          <p:cNvGraphicFramePr>
            <a:graphicFrameLocks noGrp="1"/>
          </p:cNvGraphicFramePr>
          <p:nvPr/>
        </p:nvGraphicFramePr>
        <p:xfrm>
          <a:off x="986971" y="2115685"/>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£2,206m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£1,736m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8" name="TextBox 7"/>
          <p:cNvSpPr txBox="1"/>
          <p:nvPr/>
        </p:nvSpPr>
        <p:spPr>
          <a:xfrm>
            <a:off x="986971" y="4386943"/>
            <a:ext cx="4847772"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Has the OP risen or fallen between 2020 and 2021?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What conclusions can you make from these two profit figures?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Arial Black" panose="020B0A04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Conclusions on next slide</a:t>
            </a:r>
          </a:p>
        </p:txBody>
      </p:sp>
      <p:pic>
        <p:nvPicPr>
          <p:cNvPr id="5" name="Content Placeholder 4">
            <a:extLst>
              <a:ext uri="{FF2B5EF4-FFF2-40B4-BE49-F238E27FC236}">
                <a16:creationId xmlns:a16="http://schemas.microsoft.com/office/drawing/2014/main" id="{276C3F30-17C1-4C5D-A9D2-CB55A1DEBDCD}"/>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248854" y="2115684"/>
            <a:ext cx="5104945" cy="38287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97671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a:t>Conclusions from the Tesco Operating Profit (OP) figures</a:t>
            </a:r>
          </a:p>
        </p:txBody>
      </p:sp>
      <p:sp>
        <p:nvSpPr>
          <p:cNvPr id="3" name="Content Placeholder 2"/>
          <p:cNvSpPr>
            <a:spLocks noGrp="1"/>
          </p:cNvSpPr>
          <p:nvPr>
            <p:ph sz="half" idx="2"/>
          </p:nvPr>
        </p:nvSpPr>
        <p:spPr/>
        <p:txBody>
          <a:bodyPr>
            <a:normAutofit/>
          </a:bodyPr>
          <a:lstStyle/>
          <a:p>
            <a:r>
              <a:rPr lang="en-GB" dirty="0"/>
              <a:t>Operating profit has fallen from £2,206 to £1,736 between 2020 and 2021. </a:t>
            </a:r>
          </a:p>
          <a:p>
            <a:r>
              <a:rPr lang="en-GB" dirty="0"/>
              <a:t>This is a decrease of £470 million</a:t>
            </a:r>
          </a:p>
          <a:p>
            <a:r>
              <a:rPr lang="en-GB" dirty="0"/>
              <a:t>This is either due to a decrease in the number of sales or an increase in the cost of expenses</a:t>
            </a:r>
          </a:p>
          <a:p>
            <a:r>
              <a:rPr lang="en-GB" dirty="0"/>
              <a:t>This gives investors an idea of future profitability of the business</a:t>
            </a:r>
          </a:p>
        </p:txBody>
      </p:sp>
      <p:pic>
        <p:nvPicPr>
          <p:cNvPr id="6" name="Content Placeholder 4">
            <a:extLst>
              <a:ext uri="{FF2B5EF4-FFF2-40B4-BE49-F238E27FC236}">
                <a16:creationId xmlns:a16="http://schemas.microsoft.com/office/drawing/2014/main" id="{276C3F30-17C1-4C5D-A9D2-CB55A1DEBDCD}"/>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38200" y="2058194"/>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64210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Net profit formula</a:t>
            </a:r>
          </a:p>
        </p:txBody>
      </p:sp>
      <p:sp>
        <p:nvSpPr>
          <p:cNvPr id="8" name="Content Placeholder 7"/>
          <p:cNvSpPr>
            <a:spLocks noGrp="1"/>
          </p:cNvSpPr>
          <p:nvPr>
            <p:ph sz="half" idx="2"/>
          </p:nvPr>
        </p:nvSpPr>
        <p:spPr>
          <a:xfrm>
            <a:off x="718457" y="1825625"/>
            <a:ext cx="10635343" cy="190817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normAutofit/>
          </a:bodyPr>
          <a:lstStyle/>
          <a:p>
            <a:pPr marL="0" indent="0" algn="ctr">
              <a:buNone/>
            </a:pPr>
            <a:r>
              <a:rPr lang="en-GB" sz="6000" i="1" dirty="0">
                <a:latin typeface="Arial Black" panose="020B0A04020102020204" pitchFamily="34" charset="0"/>
              </a:rPr>
              <a:t>NP = OP - interest</a:t>
            </a:r>
          </a:p>
        </p:txBody>
      </p:sp>
      <p:sp>
        <p:nvSpPr>
          <p:cNvPr id="9" name="TextBox 8"/>
          <p:cNvSpPr txBox="1"/>
          <p:nvPr/>
        </p:nvSpPr>
        <p:spPr>
          <a:xfrm flipH="1">
            <a:off x="981887" y="4090852"/>
            <a:ext cx="8902341"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Where: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NP is net profit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OP is operating profit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Interest are payments due on loans or debts</a:t>
            </a:r>
          </a:p>
        </p:txBody>
      </p:sp>
    </p:spTree>
    <p:extLst>
      <p:ext uri="{BB962C8B-B14F-4D97-AF65-F5344CB8AC3E}">
        <p14:creationId xmlns:p14="http://schemas.microsoft.com/office/powerpoint/2010/main" val="1440251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What is the NP for Tesco PLC?</a:t>
            </a:r>
          </a:p>
        </p:txBody>
      </p:sp>
      <p:sp>
        <p:nvSpPr>
          <p:cNvPr id="3" name="Content Placeholder 2"/>
          <p:cNvSpPr>
            <a:spLocks noGrp="1"/>
          </p:cNvSpPr>
          <p:nvPr>
            <p:ph sz="half" idx="1"/>
          </p:nvPr>
        </p:nvSpPr>
        <p:spPr>
          <a:xfrm>
            <a:off x="838200" y="1825624"/>
            <a:ext cx="5257800" cy="1858101"/>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Profit / loss for the year from </a:t>
            </a:r>
            <a:r>
              <a:rPr lang="en-GB" dirty="0">
                <a:solidFill>
                  <a:srgbClr val="FF0000"/>
                </a:solidFill>
              </a:rPr>
              <a:t>continued</a:t>
            </a:r>
            <a:r>
              <a:rPr lang="en-GB" dirty="0"/>
              <a:t> operations</a:t>
            </a:r>
          </a:p>
          <a:p>
            <a:r>
              <a:rPr lang="en-GB" dirty="0"/>
              <a:t>Use totals</a:t>
            </a:r>
          </a:p>
          <a:p>
            <a:r>
              <a:rPr lang="en-GB" dirty="0"/>
              <a:t>This is the Net Profit (NP) figure for Tesco PLC</a:t>
            </a:r>
          </a:p>
          <a:p>
            <a:endParaRPr lang="en-GB" dirty="0"/>
          </a:p>
          <a:p>
            <a:endParaRPr lang="en-GB" dirty="0"/>
          </a:p>
        </p:txBody>
      </p:sp>
      <p:graphicFrame>
        <p:nvGraphicFramePr>
          <p:cNvPr id="6" name="Table 5"/>
          <p:cNvGraphicFramePr>
            <a:graphicFrameLocks noGrp="1"/>
          </p:cNvGraphicFramePr>
          <p:nvPr/>
        </p:nvGraphicFramePr>
        <p:xfrm>
          <a:off x="1248228" y="4397580"/>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8" name="Content Placeholder 7">
            <a:extLst>
              <a:ext uri="{FF2B5EF4-FFF2-40B4-BE49-F238E27FC236}">
                <a16:creationId xmlns:a16="http://schemas.microsoft.com/office/drawing/2014/main" id="{DFEDC2D4-BDE7-43AF-BCF6-D7E035C64518}"/>
              </a:ext>
            </a:extLst>
          </p:cNvPr>
          <p:cNvPicPr>
            <a:picLocks noGrp="1" noChangeAspect="1"/>
          </p:cNvPicPr>
          <p:nvPr>
            <p:ph sz="half" idx="2"/>
          </p:nvPr>
        </p:nvPicPr>
        <p:blipFill>
          <a:blip r:embed="rId2"/>
          <a:stretch>
            <a:fillRect/>
          </a:stretch>
        </p:blipFill>
        <p:spPr>
          <a:xfrm>
            <a:off x="6550804" y="2342146"/>
            <a:ext cx="4802996" cy="36022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03675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Answers to NP for Tesco PLC</a:t>
            </a:r>
          </a:p>
        </p:txBody>
      </p:sp>
      <p:sp>
        <p:nvSpPr>
          <p:cNvPr id="3" name="Content Placeholder 2"/>
          <p:cNvSpPr>
            <a:spLocks noGrp="1"/>
          </p:cNvSpPr>
          <p:nvPr>
            <p:ph sz="half" idx="1"/>
          </p:nvPr>
        </p:nvSpPr>
        <p:spPr>
          <a:xfrm>
            <a:off x="838200" y="1825625"/>
            <a:ext cx="5257800" cy="1396546"/>
          </a:xfrm>
        </p:spPr>
        <p:txBody>
          <a:bodyPr>
            <a:normAutofit/>
          </a:bodyPr>
          <a:lstStyle/>
          <a:p>
            <a:endParaRPr lang="en-GB" dirty="0"/>
          </a:p>
          <a:p>
            <a:endParaRPr lang="en-GB" dirty="0"/>
          </a:p>
        </p:txBody>
      </p:sp>
      <p:graphicFrame>
        <p:nvGraphicFramePr>
          <p:cNvPr id="6" name="Table 5"/>
          <p:cNvGraphicFramePr>
            <a:graphicFrameLocks noGrp="1"/>
          </p:cNvGraphicFramePr>
          <p:nvPr/>
        </p:nvGraphicFramePr>
        <p:xfrm>
          <a:off x="1043214" y="2115685"/>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£738m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£721m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7" name="TextBox 6"/>
          <p:cNvSpPr txBox="1"/>
          <p:nvPr/>
        </p:nvSpPr>
        <p:spPr>
          <a:xfrm>
            <a:off x="986971" y="4386943"/>
            <a:ext cx="4847772"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Looking at these two figures, if you were considering investing in Tesco plc, what conclusions can you draw from your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Conclusions on the next slide</a:t>
            </a:r>
          </a:p>
        </p:txBody>
      </p:sp>
      <p:pic>
        <p:nvPicPr>
          <p:cNvPr id="9" name="Content Placeholder 8">
            <a:extLst>
              <a:ext uri="{FF2B5EF4-FFF2-40B4-BE49-F238E27FC236}">
                <a16:creationId xmlns:a16="http://schemas.microsoft.com/office/drawing/2014/main" id="{433763FD-CFF6-4F7E-8065-3840F0CACF6A}"/>
              </a:ext>
            </a:extLst>
          </p:cNvPr>
          <p:cNvPicPr>
            <a:picLocks noGrp="1" noChangeAspect="1"/>
          </p:cNvPicPr>
          <p:nvPr>
            <p:ph sz="half" idx="2"/>
          </p:nvPr>
        </p:nvPicPr>
        <p:blipFill>
          <a:blip r:embed="rId2"/>
          <a:stretch>
            <a:fillRect/>
          </a:stretch>
        </p:blipFill>
        <p:spPr>
          <a:xfrm>
            <a:off x="6172200" y="2058194"/>
            <a:ext cx="5181600" cy="3886200"/>
          </a:xfrm>
          <a:prstGeom prst="rect">
            <a:avLst/>
          </a:prstGeom>
        </p:spPr>
      </p:pic>
    </p:spTree>
    <p:extLst>
      <p:ext uri="{BB962C8B-B14F-4D97-AF65-F5344CB8AC3E}">
        <p14:creationId xmlns:p14="http://schemas.microsoft.com/office/powerpoint/2010/main" val="668313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GB" dirty="0"/>
              <a:t>Conclusions from Tesco’s Net Profit figures</a:t>
            </a:r>
          </a:p>
        </p:txBody>
      </p:sp>
      <p:sp>
        <p:nvSpPr>
          <p:cNvPr id="4" name="Content Placeholder 3"/>
          <p:cNvSpPr>
            <a:spLocks noGrp="1"/>
          </p:cNvSpPr>
          <p:nvPr>
            <p:ph sz="half" idx="2"/>
          </p:nvPr>
        </p:nvSpPr>
        <p:spPr/>
        <p:txBody>
          <a:bodyPr>
            <a:normAutofit fontScale="92500" lnSpcReduction="10000"/>
          </a:bodyPr>
          <a:lstStyle/>
          <a:p>
            <a:r>
              <a:rPr lang="en-GB" dirty="0"/>
              <a:t>Tesco’s Net Profit has fallen from £738m to £721m between 2020 and 2021.  </a:t>
            </a:r>
          </a:p>
          <a:p>
            <a:r>
              <a:rPr lang="en-GB" dirty="0"/>
              <a:t>This is a fall of £17m</a:t>
            </a:r>
          </a:p>
          <a:p>
            <a:r>
              <a:rPr lang="en-GB" dirty="0"/>
              <a:t>Directors may not have a salary they may have income from dividends. The Net profit is how much can be distributed via dividends amongst shareholders.  If you were an investor you would want this figure to be rising not falling.</a:t>
            </a:r>
          </a:p>
        </p:txBody>
      </p:sp>
      <p:pic>
        <p:nvPicPr>
          <p:cNvPr id="5" name="Content Placeholder 8">
            <a:extLst>
              <a:ext uri="{FF2B5EF4-FFF2-40B4-BE49-F238E27FC236}">
                <a16:creationId xmlns:a16="http://schemas.microsoft.com/office/drawing/2014/main" id="{433763FD-CFF6-4F7E-8065-3840F0CACF6A}"/>
              </a:ext>
            </a:extLst>
          </p:cNvPr>
          <p:cNvPicPr>
            <a:picLocks noGrp="1" noChangeAspect="1"/>
          </p:cNvPicPr>
          <p:nvPr>
            <p:ph sz="half" idx="1"/>
          </p:nvPr>
        </p:nvPicPr>
        <p:blipFill>
          <a:blip r:embed="rId2"/>
          <a:stretch>
            <a:fillRect/>
          </a:stretch>
        </p:blipFill>
        <p:spPr>
          <a:xfrm>
            <a:off x="838200" y="2058194"/>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80090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How the statement of comprehensive income helps to measure profitability</a:t>
            </a:r>
          </a:p>
        </p:txBody>
      </p:sp>
      <p:sp>
        <p:nvSpPr>
          <p:cNvPr id="5" name="Content Placeholder 4"/>
          <p:cNvSpPr>
            <a:spLocks noGrp="1"/>
          </p:cNvSpPr>
          <p:nvPr>
            <p:ph idx="1"/>
          </p:nvPr>
        </p:nvSpPr>
        <p:spPr>
          <a:xfrm>
            <a:off x="838200" y="1825625"/>
            <a:ext cx="6664036" cy="4351338"/>
          </a:xfrm>
        </p:spPr>
        <p:style>
          <a:lnRef idx="2">
            <a:schemeClr val="dk1"/>
          </a:lnRef>
          <a:fillRef idx="1">
            <a:schemeClr val="lt1"/>
          </a:fillRef>
          <a:effectRef idx="0">
            <a:schemeClr val="dk1"/>
          </a:effectRef>
          <a:fontRef idx="minor">
            <a:schemeClr val="dk1"/>
          </a:fontRef>
        </p:style>
        <p:txBody>
          <a:bodyPr>
            <a:normAutofit/>
          </a:bodyPr>
          <a:lstStyle/>
          <a:p>
            <a:r>
              <a:rPr lang="en-GB" dirty="0"/>
              <a:t>A business that is profitable will be able to reward its investors with a return on their investment e.g. dividends paid on shares</a:t>
            </a:r>
          </a:p>
          <a:p>
            <a:r>
              <a:rPr lang="en-GB" dirty="0"/>
              <a:t>A business that is not profitable will not last long unless drastic changes are made</a:t>
            </a:r>
          </a:p>
          <a:p>
            <a:r>
              <a:rPr lang="en-GB" dirty="0"/>
              <a:t>The statement of comprehensive income helps managers, owners and investors to know how the business is doing by measuring the profitability</a:t>
            </a:r>
          </a:p>
        </p:txBody>
      </p:sp>
      <p:pic>
        <p:nvPicPr>
          <p:cNvPr id="2" name="Picture 1">
            <a:hlinkClick r:id="rId3"/>
          </p:cNvPr>
          <p:cNvPicPr>
            <a:picLocks noChangeAspect="1"/>
          </p:cNvPicPr>
          <p:nvPr/>
        </p:nvPicPr>
        <p:blipFill>
          <a:blip r:embed="rId4"/>
          <a:stretch>
            <a:fillRect/>
          </a:stretch>
        </p:blipFill>
        <p:spPr>
          <a:xfrm>
            <a:off x="7725640" y="1825625"/>
            <a:ext cx="3463771" cy="31116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5"/>
          <a:stretch>
            <a:fillRect/>
          </a:stretch>
        </p:blipFill>
        <p:spPr>
          <a:xfrm>
            <a:off x="8419300" y="4099646"/>
            <a:ext cx="2076450" cy="2524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33501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profit margin?</a:t>
            </a:r>
          </a:p>
        </p:txBody>
      </p:sp>
      <p:sp>
        <p:nvSpPr>
          <p:cNvPr id="5" name="Content Placeholder 4"/>
          <p:cNvSpPr>
            <a:spLocks noGrp="1"/>
          </p:cNvSpPr>
          <p:nvPr>
            <p:ph sz="half" idx="1"/>
          </p:nvPr>
        </p:nvSpPr>
        <p:spPr>
          <a:xfrm>
            <a:off x="838200" y="1825625"/>
            <a:ext cx="6196445" cy="4351338"/>
          </a:xfrm>
        </p:spPr>
        <p:style>
          <a:lnRef idx="2">
            <a:schemeClr val="dk1"/>
          </a:lnRef>
          <a:fillRef idx="1">
            <a:schemeClr val="lt1"/>
          </a:fillRef>
          <a:effectRef idx="0">
            <a:schemeClr val="dk1"/>
          </a:effectRef>
          <a:fontRef idx="minor">
            <a:schemeClr val="dk1"/>
          </a:fontRef>
        </p:style>
        <p:txBody>
          <a:bodyPr>
            <a:normAutofit/>
          </a:bodyPr>
          <a:lstStyle/>
          <a:p>
            <a:r>
              <a:rPr lang="en-GB" dirty="0"/>
              <a:t>The profit margin calculations compare profits to sales and show how well the business is handling its finances:</a:t>
            </a:r>
          </a:p>
          <a:p>
            <a:pPr lvl="1"/>
            <a:r>
              <a:rPr lang="en-GB" dirty="0" err="1"/>
              <a:t>GPM</a:t>
            </a:r>
            <a:r>
              <a:rPr lang="en-GB" dirty="0"/>
              <a:t> shows profit remaining after deducting the goods bought to sell</a:t>
            </a:r>
          </a:p>
          <a:p>
            <a:pPr lvl="1"/>
            <a:r>
              <a:rPr lang="en-GB" dirty="0" err="1"/>
              <a:t>OPM</a:t>
            </a:r>
            <a:r>
              <a:rPr lang="en-GB" dirty="0"/>
              <a:t> shows the earnings from operating activities</a:t>
            </a:r>
          </a:p>
          <a:p>
            <a:pPr lvl="1"/>
            <a:r>
              <a:rPr lang="en-GB" dirty="0" err="1"/>
              <a:t>NPM</a:t>
            </a:r>
            <a:r>
              <a:rPr lang="en-GB" dirty="0"/>
              <a:t> shows the total profit that can be gained from sales and allows the business to compare itself to its competitors e.g. Tesco and Sainsbury’s</a:t>
            </a:r>
          </a:p>
          <a:p>
            <a:endParaRPr lang="en-GB" dirty="0"/>
          </a:p>
        </p:txBody>
      </p:sp>
      <p:pic>
        <p:nvPicPr>
          <p:cNvPr id="7" name="Content Placeholder 6"/>
          <p:cNvPicPr>
            <a:picLocks noGrp="1" noChangeAspect="1"/>
          </p:cNvPicPr>
          <p:nvPr>
            <p:ph sz="half" idx="2"/>
          </p:nvPr>
        </p:nvPicPr>
        <p:blipFill>
          <a:blip r:embed="rId2"/>
          <a:stretch>
            <a:fillRect/>
          </a:stretch>
        </p:blipFill>
        <p:spPr>
          <a:xfrm>
            <a:off x="7864295" y="1825625"/>
            <a:ext cx="2969960"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81741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Gross profit margin formula %</a:t>
            </a:r>
          </a:p>
        </p:txBody>
      </p:sp>
      <p:sp>
        <p:nvSpPr>
          <p:cNvPr id="4" name="Content Placeholder 2"/>
          <p:cNvSpPr>
            <a:spLocks noGrp="1"/>
          </p:cNvSpPr>
          <p:nvPr>
            <p:ph idx="1"/>
          </p:nvPr>
        </p:nvSpPr>
        <p:spPr>
          <a:xfrm>
            <a:off x="838200" y="1825625"/>
            <a:ext cx="10515600" cy="4087495"/>
          </a:xfrm>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sz="4200" dirty="0">
                <a:solidFill>
                  <a:schemeClr val="tx1"/>
                </a:solidFill>
                <a:latin typeface="Arial Rounded MT Bold" panose="020F0704030504030204" pitchFamily="34" charset="0"/>
              </a:rPr>
              <a:t>GP</a:t>
            </a:r>
            <a:r>
              <a:rPr lang="en-GB" sz="4200" dirty="0">
                <a:ln w="10541" cmpd="sng">
                  <a:solidFill>
                    <a:schemeClr val="accent1">
                      <a:shade val="88000"/>
                      <a:satMod val="110000"/>
                    </a:schemeClr>
                  </a:solidFill>
                  <a:prstDash val="solid"/>
                </a:ln>
                <a:solidFill>
                  <a:schemeClr val="tx1">
                    <a:lumMod val="95000"/>
                    <a:lumOff val="5000"/>
                  </a:schemeClr>
                </a:solidFill>
                <a:latin typeface="Arial Rounded MT Bold" panose="020F0704030504030204" pitchFamily="34" charset="0"/>
              </a:rPr>
              <a:t> </a:t>
            </a:r>
            <a:r>
              <a:rPr lang="en-GB" sz="4200" dirty="0">
                <a:solidFill>
                  <a:schemeClr val="tx1"/>
                </a:solidFill>
                <a:latin typeface="Arial Rounded MT Bold" panose="020F0704030504030204" pitchFamily="34" charset="0"/>
              </a:rPr>
              <a:t>margin</a:t>
            </a:r>
            <a:r>
              <a:rPr lang="en-GB" sz="4200" dirty="0">
                <a:ln w="10541" cmpd="sng">
                  <a:solidFill>
                    <a:schemeClr val="accent1">
                      <a:shade val="88000"/>
                      <a:satMod val="110000"/>
                    </a:schemeClr>
                  </a:solidFill>
                  <a:prstDash val="solid"/>
                </a:ln>
                <a:solidFill>
                  <a:schemeClr val="tx1">
                    <a:lumMod val="95000"/>
                    <a:lumOff val="5000"/>
                  </a:schemeClr>
                </a:solidFill>
                <a:latin typeface="Arial Rounded MT Bold" panose="020F0704030504030204" pitchFamily="34" charset="0"/>
              </a:rPr>
              <a:t>  </a:t>
            </a:r>
            <a:r>
              <a:rPr lang="en-GB" sz="4200" dirty="0">
                <a:solidFill>
                  <a:schemeClr val="tx1">
                    <a:lumMod val="95000"/>
                    <a:lumOff val="5000"/>
                  </a:schemeClr>
                </a:solidFill>
                <a:latin typeface="Arial Rounded MT Bold" panose="020F0704030504030204" pitchFamily="34" charset="0"/>
              </a:rPr>
              <a:t>=        </a:t>
            </a:r>
            <a:r>
              <a:rPr lang="en-GB" sz="4200" dirty="0">
                <a:solidFill>
                  <a:schemeClr val="tx1"/>
                </a:solidFill>
                <a:latin typeface="Arial Rounded MT Bold" panose="020F0704030504030204" pitchFamily="34" charset="0"/>
              </a:rPr>
              <a:t>Gross</a:t>
            </a:r>
            <a:r>
              <a:rPr lang="en-GB" sz="4200" dirty="0">
                <a:ln w="10541" cmpd="sng">
                  <a:solidFill>
                    <a:schemeClr val="accent1">
                      <a:shade val="88000"/>
                      <a:satMod val="110000"/>
                    </a:schemeClr>
                  </a:solidFill>
                  <a:prstDash val="solid"/>
                </a:ln>
                <a:solidFill>
                  <a:schemeClr val="tx1">
                    <a:lumMod val="95000"/>
                    <a:lumOff val="5000"/>
                  </a:schemeClr>
                </a:solidFill>
                <a:latin typeface="Arial Rounded MT Bold" panose="020F0704030504030204" pitchFamily="34" charset="0"/>
              </a:rPr>
              <a:t> </a:t>
            </a:r>
            <a:r>
              <a:rPr lang="en-GB" sz="4200" dirty="0">
                <a:solidFill>
                  <a:schemeClr val="tx1"/>
                </a:solidFill>
                <a:latin typeface="Arial Rounded MT Bold" panose="020F0704030504030204" pitchFamily="34" charset="0"/>
              </a:rPr>
              <a:t>Profit</a:t>
            </a:r>
          </a:p>
          <a:p>
            <a:pPr marL="2286000" lvl="5" indent="0">
              <a:buNone/>
            </a:pPr>
            <a:r>
              <a:rPr lang="en-GB" sz="4200" dirty="0">
                <a:solidFill>
                  <a:schemeClr val="tx1">
                    <a:lumMod val="95000"/>
                    <a:lumOff val="5000"/>
                  </a:schemeClr>
                </a:solidFill>
                <a:latin typeface="Arial Rounded MT Bold" panose="020F0704030504030204" pitchFamily="34" charset="0"/>
              </a:rPr>
              <a:t>                _____________ x 100</a:t>
            </a:r>
          </a:p>
          <a:p>
            <a:pPr marL="0" indent="0">
              <a:buNone/>
            </a:pPr>
            <a:r>
              <a:rPr lang="en-GB" sz="4200" b="1" dirty="0">
                <a:ln w="1905"/>
                <a:solidFill>
                  <a:schemeClr val="tx1">
                    <a:lumMod val="95000"/>
                    <a:lumOff val="5000"/>
                  </a:schemeClr>
                </a:solidFill>
                <a:effectLst>
                  <a:innerShdw blurRad="69850" dist="43180" dir="5400000">
                    <a:srgbClr val="000000">
                      <a:alpha val="65000"/>
                    </a:srgbClr>
                  </a:innerShdw>
                </a:effectLst>
                <a:latin typeface="Arial Rounded MT Bold" panose="020F0704030504030204" pitchFamily="34" charset="0"/>
              </a:rPr>
              <a:t>                              </a:t>
            </a:r>
            <a:r>
              <a:rPr lang="en-GB" sz="4200" dirty="0">
                <a:solidFill>
                  <a:schemeClr val="tx1"/>
                </a:solidFill>
                <a:latin typeface="Arial Rounded MT Bold" panose="020F0704030504030204" pitchFamily="34" charset="0"/>
              </a:rPr>
              <a:t>Sales</a:t>
            </a:r>
            <a:r>
              <a:rPr lang="en-GB" sz="4200" dirty="0">
                <a:ln w="10541" cmpd="sng">
                  <a:solidFill>
                    <a:schemeClr val="accent1">
                      <a:shade val="88000"/>
                      <a:satMod val="110000"/>
                    </a:schemeClr>
                  </a:solidFill>
                  <a:prstDash val="solid"/>
                </a:ln>
                <a:solidFill>
                  <a:schemeClr val="tx1">
                    <a:lumMod val="95000"/>
                    <a:lumOff val="5000"/>
                  </a:schemeClr>
                </a:solidFill>
                <a:latin typeface="Arial Rounded MT Bold" panose="020F0704030504030204" pitchFamily="34" charset="0"/>
              </a:rPr>
              <a:t> </a:t>
            </a:r>
            <a:r>
              <a:rPr lang="en-GB" sz="4200" dirty="0">
                <a:solidFill>
                  <a:schemeClr val="tx1"/>
                </a:solidFill>
                <a:latin typeface="Arial Rounded MT Bold" panose="020F0704030504030204" pitchFamily="34" charset="0"/>
              </a:rPr>
              <a:t>Revenue</a:t>
            </a:r>
          </a:p>
          <a:p>
            <a:pPr marL="0" indent="0">
              <a:buNone/>
            </a:pPr>
            <a:endParaRPr lang="en-GB" sz="7100" dirty="0">
              <a:ln w="1905"/>
              <a:solidFill>
                <a:schemeClr val="tx1"/>
              </a:solidFill>
              <a:effectLst>
                <a:innerShdw blurRad="69850" dist="43180" dir="5400000">
                  <a:srgbClr val="000000">
                    <a:alpha val="65000"/>
                  </a:srgbClr>
                </a:innerShdw>
              </a:effectLst>
              <a:latin typeface="Arial Rounded MT Bold" panose="020F0704030504030204" pitchFamily="34" charset="0"/>
            </a:endParaRPr>
          </a:p>
          <a:p>
            <a:r>
              <a:rPr lang="en-GB" sz="4800" dirty="0">
                <a:ln w="1905"/>
                <a:solidFill>
                  <a:schemeClr val="tx1"/>
                </a:solidFill>
                <a:effectLst>
                  <a:innerShdw blurRad="69850" dist="43180" dir="5400000">
                    <a:srgbClr val="000000">
                      <a:alpha val="65000"/>
                    </a:srgbClr>
                  </a:innerShdw>
                </a:effectLst>
                <a:latin typeface="Arial Rounded MT Bold" panose="020F0704030504030204" pitchFamily="34" charset="0"/>
              </a:rPr>
              <a:t>Express your answer as a %</a:t>
            </a:r>
          </a:p>
          <a:p>
            <a:pPr marL="0" indent="0">
              <a:buNone/>
            </a:pPr>
            <a:endParaRPr lang="en-GB" sz="7100" dirty="0"/>
          </a:p>
          <a:p>
            <a:endParaRPr lang="en-GB" dirty="0"/>
          </a:p>
          <a:p>
            <a:pPr marL="0" indent="0">
              <a:buNone/>
            </a:pPr>
            <a:endParaRPr lang="en-GB" dirty="0"/>
          </a:p>
        </p:txBody>
      </p:sp>
    </p:spTree>
    <p:extLst>
      <p:ext uri="{BB962C8B-B14F-4D97-AF65-F5344CB8AC3E}">
        <p14:creationId xmlns:p14="http://schemas.microsoft.com/office/powerpoint/2010/main" val="2803451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Profit</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Profit is the financial gain of a business through trading and can be found be deducting expenditure from income; P =TR-TC where TR is total revenue and TC is total costs</a:t>
            </a:r>
          </a:p>
          <a:p>
            <a:endParaRPr lang="en-GB" dirty="0"/>
          </a:p>
          <a:p>
            <a:r>
              <a:rPr lang="en-GB" dirty="0"/>
              <a:t>Three types of profit that your exam board would like you to know about and to be able to calculate from a statement of comprehensive income:</a:t>
            </a:r>
          </a:p>
          <a:p>
            <a:pPr lvl="1"/>
            <a:r>
              <a:rPr lang="en-GB" dirty="0"/>
              <a:t>Gross profit</a:t>
            </a:r>
          </a:p>
          <a:p>
            <a:pPr lvl="1"/>
            <a:r>
              <a:rPr lang="en-GB" dirty="0"/>
              <a:t>Operating profit</a:t>
            </a:r>
          </a:p>
          <a:p>
            <a:pPr lvl="1"/>
            <a:r>
              <a:rPr lang="en-GB" dirty="0"/>
              <a:t>Net profit </a:t>
            </a:r>
          </a:p>
          <a:p>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42257" y="5008417"/>
            <a:ext cx="1692032" cy="1744363"/>
          </a:xfrm>
          <a:prstGeom prst="rect">
            <a:avLst/>
          </a:prstGeom>
        </p:spPr>
      </p:pic>
    </p:spTree>
    <p:extLst>
      <p:ext uri="{BB962C8B-B14F-4D97-AF65-F5344CB8AC3E}">
        <p14:creationId xmlns:p14="http://schemas.microsoft.com/office/powerpoint/2010/main" val="2163749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the Gross Profit Margin (</a:t>
            </a:r>
            <a:r>
              <a:rPr lang="en-GB" dirty="0" err="1"/>
              <a:t>GPM</a:t>
            </a:r>
            <a:r>
              <a:rPr lang="en-GB" dirty="0"/>
              <a:t>) % for Tesco PLC?</a:t>
            </a:r>
          </a:p>
        </p:txBody>
      </p:sp>
      <p:sp>
        <p:nvSpPr>
          <p:cNvPr id="6" name="Content Placeholder 5"/>
          <p:cNvSpPr>
            <a:spLocks noGrp="1"/>
          </p:cNvSpPr>
          <p:nvPr>
            <p:ph sz="half" idx="1"/>
          </p:nvPr>
        </p:nvSpPr>
        <p:spPr>
          <a:xfrm>
            <a:off x="838199" y="1825625"/>
            <a:ext cx="6041571" cy="2082346"/>
          </a:xfrm>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a:t>Use the GP figure from the Tesco Statement of Comprehensive Income (</a:t>
            </a:r>
            <a:r>
              <a:rPr lang="en-GB" dirty="0" err="1"/>
              <a:t>SOCI</a:t>
            </a:r>
            <a:r>
              <a:rPr lang="en-GB" dirty="0"/>
              <a:t>) PLUS use the total revenue figure from the statement</a:t>
            </a:r>
          </a:p>
          <a:p>
            <a:r>
              <a:rPr lang="en-GB" dirty="0"/>
              <a:t>Don’t forget to multiply your result by 100 to get a %</a:t>
            </a:r>
          </a:p>
          <a:p>
            <a:r>
              <a:rPr lang="en-GB" dirty="0"/>
              <a:t>Show your answer to 2 decimal places</a:t>
            </a:r>
          </a:p>
        </p:txBody>
      </p:sp>
      <p:graphicFrame>
        <p:nvGraphicFramePr>
          <p:cNvPr id="9" name="Table 8"/>
          <p:cNvGraphicFramePr>
            <a:graphicFrameLocks noGrp="1"/>
          </p:cNvGraphicFramePr>
          <p:nvPr/>
        </p:nvGraphicFramePr>
        <p:xfrm>
          <a:off x="1172028" y="4563043"/>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5" name="Content Placeholder 4">
            <a:extLst>
              <a:ext uri="{FF2B5EF4-FFF2-40B4-BE49-F238E27FC236}">
                <a16:creationId xmlns:a16="http://schemas.microsoft.com/office/drawing/2014/main" id="{71FEB058-88CB-47F5-B6F5-2EBBE8A18600}"/>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7021373" y="2636116"/>
            <a:ext cx="4332427" cy="3249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263228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Answers to </a:t>
            </a:r>
            <a:r>
              <a:rPr lang="en-GB" dirty="0" err="1"/>
              <a:t>GPM</a:t>
            </a:r>
            <a:r>
              <a:rPr lang="en-GB" dirty="0"/>
              <a:t> Tesco PLC calculation</a:t>
            </a:r>
          </a:p>
        </p:txBody>
      </p:sp>
      <p:graphicFrame>
        <p:nvGraphicFramePr>
          <p:cNvPr id="7" name="Content Placeholder 6"/>
          <p:cNvGraphicFramePr>
            <a:graphicFrameLocks noGrp="1"/>
          </p:cNvGraphicFramePr>
          <p:nvPr>
            <p:ph sz="half" idx="1"/>
          </p:nvPr>
        </p:nvGraphicFramePr>
        <p:xfrm>
          <a:off x="968828" y="2115685"/>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7.05%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6.85%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8" name="TextBox 7"/>
          <p:cNvSpPr txBox="1"/>
          <p:nvPr/>
        </p:nvSpPr>
        <p:spPr>
          <a:xfrm>
            <a:off x="968828" y="4430486"/>
            <a:ext cx="4931229"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Looking at these two figures, what conclusions can you make about the profitability of Tesco in 2021?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Conclusions on next slide</a:t>
            </a:r>
          </a:p>
        </p:txBody>
      </p:sp>
      <p:pic>
        <p:nvPicPr>
          <p:cNvPr id="5" name="Content Placeholder 4">
            <a:extLst>
              <a:ext uri="{FF2B5EF4-FFF2-40B4-BE49-F238E27FC236}">
                <a16:creationId xmlns:a16="http://schemas.microsoft.com/office/drawing/2014/main" id="{C7B49184-7E1E-4229-895A-FE7C8859FC64}"/>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058194"/>
            <a:ext cx="5181600" cy="3886200"/>
          </a:xfrm>
          <a:prstGeom prst="rect">
            <a:avLst/>
          </a:prstGeom>
        </p:spPr>
      </p:pic>
    </p:spTree>
    <p:extLst>
      <p:ext uri="{BB962C8B-B14F-4D97-AF65-F5344CB8AC3E}">
        <p14:creationId xmlns:p14="http://schemas.microsoft.com/office/powerpoint/2010/main" val="2151116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Conclusions</a:t>
            </a:r>
          </a:p>
        </p:txBody>
      </p:sp>
      <p:sp>
        <p:nvSpPr>
          <p:cNvPr id="4" name="Content Placeholder 3"/>
          <p:cNvSpPr>
            <a:spLocks noGrp="1"/>
          </p:cNvSpPr>
          <p:nvPr>
            <p:ph sz="half" idx="2"/>
          </p:nvPr>
        </p:nvSpPr>
        <p:spPr/>
        <p:txBody>
          <a:bodyPr>
            <a:normAutofit lnSpcReduction="10000"/>
          </a:bodyPr>
          <a:lstStyle/>
          <a:p>
            <a:r>
              <a:rPr lang="en-GB" dirty="0"/>
              <a:t>The Gross Profit Margin for Tesco PLC has fallen from 7.05% to 6.85% between 2021 and 2020</a:t>
            </a:r>
          </a:p>
          <a:p>
            <a:r>
              <a:rPr lang="en-GB" dirty="0" err="1"/>
              <a:t>GPM</a:t>
            </a:r>
            <a:r>
              <a:rPr lang="en-GB" dirty="0"/>
              <a:t> % is a ratio that assesses how efficiently Tesco generates profit from sales of products or services.</a:t>
            </a:r>
          </a:p>
          <a:p>
            <a:r>
              <a:rPr lang="en-GB" b="1" dirty="0">
                <a:solidFill>
                  <a:srgbClr val="FF0000"/>
                </a:solidFill>
              </a:rPr>
              <a:t>What conclusion would you make from the fall in net profit margin?</a:t>
            </a:r>
          </a:p>
          <a:p>
            <a:endParaRPr lang="en-GB" dirty="0"/>
          </a:p>
        </p:txBody>
      </p:sp>
      <p:pic>
        <p:nvPicPr>
          <p:cNvPr id="7" name="Content Placeholder 4">
            <a:extLst>
              <a:ext uri="{FF2B5EF4-FFF2-40B4-BE49-F238E27FC236}">
                <a16:creationId xmlns:a16="http://schemas.microsoft.com/office/drawing/2014/main" id="{C7B49184-7E1E-4229-895A-FE7C8859FC64}"/>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38200" y="2058194"/>
            <a:ext cx="5181600" cy="3886200"/>
          </a:xfrm>
          <a:prstGeom prst="rect">
            <a:avLst/>
          </a:prstGeom>
        </p:spPr>
      </p:pic>
    </p:spTree>
    <p:extLst>
      <p:ext uri="{BB962C8B-B14F-4D97-AF65-F5344CB8AC3E}">
        <p14:creationId xmlns:p14="http://schemas.microsoft.com/office/powerpoint/2010/main" val="3998576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Operating profit margin formula %</a:t>
            </a:r>
          </a:p>
        </p:txBody>
      </p:sp>
      <p:sp>
        <p:nvSpPr>
          <p:cNvPr id="4" name="Content Placeholder 3"/>
          <p:cNvSpPr>
            <a:spLocks noGrp="1"/>
          </p:cNvSpPr>
          <p:nvPr>
            <p:ph idx="1"/>
          </p:nvPr>
        </p:nvSpPr>
        <p:spPr>
          <a:xfrm>
            <a:off x="838200" y="1825625"/>
            <a:ext cx="10515600" cy="435196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GB" sz="3600" dirty="0">
                <a:latin typeface="Arial Rounded MT Bold" panose="020F0704030504030204" pitchFamily="34" charset="0"/>
              </a:rPr>
              <a:t>OP</a:t>
            </a:r>
            <a:r>
              <a:rPr lang="en-GB"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Rounded MT Bold" panose="020F0704030504030204" pitchFamily="34" charset="0"/>
              </a:rPr>
              <a:t> </a:t>
            </a:r>
            <a:r>
              <a:rPr lang="en-GB" sz="3600" dirty="0">
                <a:latin typeface="Arial Rounded MT Bold" panose="020F0704030504030204" pitchFamily="34" charset="0"/>
              </a:rPr>
              <a:t>margin</a:t>
            </a:r>
            <a:r>
              <a:rPr lang="en-GB"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Rounded MT Bold" panose="020F0704030504030204" pitchFamily="34" charset="0"/>
              </a:rPr>
              <a:t> </a:t>
            </a:r>
            <a:r>
              <a:rPr lang="en-GB" sz="3600" dirty="0">
                <a:latin typeface="Arial Rounded MT Bold" panose="020F0704030504030204" pitchFamily="34" charset="0"/>
              </a:rPr>
              <a:t>=           Operating Profit  </a:t>
            </a:r>
          </a:p>
          <a:p>
            <a:pPr marL="0" indent="0">
              <a:buNone/>
            </a:pPr>
            <a:r>
              <a:rPr lang="en-GB" sz="3600" dirty="0">
                <a:latin typeface="Arial Rounded MT Bold" panose="020F0704030504030204" pitchFamily="34" charset="0"/>
              </a:rPr>
              <a:t>                                ________________        x100</a:t>
            </a:r>
          </a:p>
          <a:p>
            <a:pPr marL="0" indent="0">
              <a:buNone/>
            </a:pPr>
            <a:r>
              <a:rPr lang="en-GB"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Rounded MT Bold" panose="020F0704030504030204" pitchFamily="34" charset="0"/>
              </a:rPr>
              <a:t>                                 </a:t>
            </a:r>
            <a:r>
              <a:rPr lang="en-GB" sz="3600" dirty="0">
                <a:latin typeface="Arial Rounded MT Bold" panose="020F0704030504030204" pitchFamily="34" charset="0"/>
              </a:rPr>
              <a:t>Sales</a:t>
            </a:r>
            <a:r>
              <a:rPr lang="en-GB"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Rounded MT Bold" panose="020F0704030504030204" pitchFamily="34" charset="0"/>
              </a:rPr>
              <a:t> </a:t>
            </a:r>
            <a:r>
              <a:rPr lang="en-GB" sz="3600" dirty="0">
                <a:latin typeface="Arial Rounded MT Bold" panose="020F0704030504030204" pitchFamily="34" charset="0"/>
              </a:rPr>
              <a:t>Revenue</a:t>
            </a:r>
          </a:p>
          <a:p>
            <a:pPr marL="0" indent="0">
              <a:buNone/>
            </a:pPr>
            <a:endParaRPr lang="en-GB" sz="3600" i="1" dirty="0">
              <a:latin typeface="Arial Black" panose="020B0A04020102020204" pitchFamily="34" charset="0"/>
            </a:endParaRPr>
          </a:p>
          <a:p>
            <a:pPr marL="0" indent="0">
              <a:buNone/>
            </a:pPr>
            <a:endParaRPr lang="en-GB" sz="3600" i="1" dirty="0">
              <a:latin typeface="Arial Black" panose="020B0A04020102020204" pitchFamily="34" charset="0"/>
            </a:endParaRPr>
          </a:p>
          <a:p>
            <a:pPr marL="0" indent="0">
              <a:buNone/>
            </a:pPr>
            <a:endParaRPr lang="en-GB" sz="3600" i="1" dirty="0">
              <a:latin typeface="Arial Black" panose="020B0A04020102020204" pitchFamily="34" charset="0"/>
            </a:endParaRPr>
          </a:p>
          <a:p>
            <a:pPr marL="0" indent="0">
              <a:buNone/>
            </a:pPr>
            <a:r>
              <a:rPr lang="en-GB" sz="3600" dirty="0">
                <a:ln w="1905"/>
                <a:solidFill>
                  <a:schemeClr val="tx1"/>
                </a:solidFill>
                <a:effectLst>
                  <a:innerShdw blurRad="69850" dist="43180" dir="5400000">
                    <a:srgbClr val="000000">
                      <a:alpha val="65000"/>
                    </a:srgbClr>
                  </a:innerShdw>
                </a:effectLst>
                <a:latin typeface="Arial Rounded MT Bold" panose="020F0704030504030204" pitchFamily="34" charset="0"/>
              </a:rPr>
              <a:t>Express your answer as a %</a:t>
            </a:r>
            <a:endParaRPr lang="en-GB" sz="3600" i="1" dirty="0">
              <a:latin typeface="Arial Black" panose="020B0A04020102020204" pitchFamily="34" charset="0"/>
            </a:endParaRPr>
          </a:p>
        </p:txBody>
      </p:sp>
    </p:spTree>
    <p:extLst>
      <p:ext uri="{BB962C8B-B14F-4D97-AF65-F5344CB8AC3E}">
        <p14:creationId xmlns:p14="http://schemas.microsoft.com/office/powerpoint/2010/main" val="3943574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What is the operating profit margin % for Tesco plc?</a:t>
            </a:r>
          </a:p>
        </p:txBody>
      </p:sp>
      <p:sp>
        <p:nvSpPr>
          <p:cNvPr id="4" name="Content Placeholder 3"/>
          <p:cNvSpPr>
            <a:spLocks noGrp="1"/>
          </p:cNvSpPr>
          <p:nvPr>
            <p:ph sz="half" idx="1"/>
          </p:nvPr>
        </p:nvSpPr>
        <p:spPr>
          <a:xfrm>
            <a:off x="838200" y="1825625"/>
            <a:ext cx="5181600" cy="2027918"/>
          </a:xfrm>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Use the Operating Profit figure from the </a:t>
            </a:r>
            <a:r>
              <a:rPr lang="en-GB" dirty="0" err="1"/>
              <a:t>SOCI</a:t>
            </a:r>
            <a:r>
              <a:rPr lang="en-GB" dirty="0"/>
              <a:t> and the sales revenue total from the statement </a:t>
            </a:r>
          </a:p>
          <a:p>
            <a:r>
              <a:rPr lang="en-GB" dirty="0"/>
              <a:t>Express your answer as a % to two decimal places</a:t>
            </a:r>
          </a:p>
        </p:txBody>
      </p:sp>
      <p:graphicFrame>
        <p:nvGraphicFramePr>
          <p:cNvPr id="7" name="Table 6"/>
          <p:cNvGraphicFramePr>
            <a:graphicFrameLocks noGrp="1"/>
          </p:cNvGraphicFramePr>
          <p:nvPr/>
        </p:nvGraphicFramePr>
        <p:xfrm>
          <a:off x="838200" y="4345328"/>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6" name="Content Placeholder 5">
            <a:extLst>
              <a:ext uri="{FF2B5EF4-FFF2-40B4-BE49-F238E27FC236}">
                <a16:creationId xmlns:a16="http://schemas.microsoft.com/office/drawing/2014/main" id="{5C84A460-3081-4B70-ABC4-9FB07944B621}"/>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058194"/>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16677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Answers to </a:t>
            </a:r>
            <a:r>
              <a:rPr lang="en-GB" dirty="0" err="1">
                <a:solidFill>
                  <a:schemeClr val="bg1"/>
                </a:solidFill>
              </a:rPr>
              <a:t>NPM</a:t>
            </a:r>
            <a:r>
              <a:rPr lang="en-GB" dirty="0">
                <a:solidFill>
                  <a:schemeClr val="bg1"/>
                </a:solidFill>
              </a:rPr>
              <a:t> Tesco PLC calculation</a:t>
            </a:r>
          </a:p>
        </p:txBody>
      </p:sp>
      <p:graphicFrame>
        <p:nvGraphicFramePr>
          <p:cNvPr id="6" name="Content Placeholder 5"/>
          <p:cNvGraphicFramePr>
            <a:graphicFrameLocks noGrp="1"/>
          </p:cNvGraphicFramePr>
          <p:nvPr>
            <p:ph sz="half" idx="1"/>
          </p:nvPr>
        </p:nvGraphicFramePr>
        <p:xfrm>
          <a:off x="838200" y="1825625"/>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7" name="TextBox 6"/>
          <p:cNvSpPr txBox="1"/>
          <p:nvPr/>
        </p:nvSpPr>
        <p:spPr>
          <a:xfrm>
            <a:off x="968828" y="4430486"/>
            <a:ext cx="4931229"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Looking at these two figures, what conclusions can you make about the profitability of Tesco?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Conclusions on next slide</a:t>
            </a:r>
          </a:p>
        </p:txBody>
      </p:sp>
      <p:pic>
        <p:nvPicPr>
          <p:cNvPr id="8" name="Content Placeholder 7">
            <a:extLst>
              <a:ext uri="{FF2B5EF4-FFF2-40B4-BE49-F238E27FC236}">
                <a16:creationId xmlns:a16="http://schemas.microsoft.com/office/drawing/2014/main" id="{C64A0573-05FF-4AAE-A0AD-8BC9472FDFBE}"/>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058194"/>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75749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Conclusions</a:t>
            </a:r>
          </a:p>
        </p:txBody>
      </p:sp>
      <p:pic>
        <p:nvPicPr>
          <p:cNvPr id="8" name="Content Placeholder 7">
            <a:extLst>
              <a:ext uri="{FF2B5EF4-FFF2-40B4-BE49-F238E27FC236}">
                <a16:creationId xmlns:a16="http://schemas.microsoft.com/office/drawing/2014/main" id="{C64A0573-05FF-4AAE-A0AD-8BC9472FDFBE}"/>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838200" y="1975067"/>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p:cNvSpPr>
            <a:spLocks noGrp="1"/>
          </p:cNvSpPr>
          <p:nvPr>
            <p:ph sz="half" idx="1"/>
          </p:nvPr>
        </p:nvSpPr>
        <p:spPr>
          <a:xfrm>
            <a:off x="6172200" y="1898361"/>
            <a:ext cx="5181600" cy="4351338"/>
          </a:xfrm>
        </p:spPr>
        <p:txBody>
          <a:bodyPr>
            <a:normAutofit fontScale="92500"/>
          </a:bodyPr>
          <a:lstStyle/>
          <a:p>
            <a:r>
              <a:rPr lang="en-GB" dirty="0"/>
              <a:t>The Operating Profit Margin has fallen from 3.8% to 3% between 2020 and 2021</a:t>
            </a:r>
          </a:p>
          <a:p>
            <a:r>
              <a:rPr lang="en-GB" dirty="0"/>
              <a:t>Operating profits are those gained by Tesco in its normal operations (selling food in supermarkets). </a:t>
            </a:r>
          </a:p>
          <a:p>
            <a:r>
              <a:rPr lang="en-GB" dirty="0"/>
              <a:t>It would appear that expenses increase has been responsible for a reduction in the margin. This could be rent or electricity costs increase.</a:t>
            </a:r>
          </a:p>
        </p:txBody>
      </p:sp>
    </p:spTree>
    <p:extLst>
      <p:ext uri="{BB962C8B-B14F-4D97-AF65-F5344CB8AC3E}">
        <p14:creationId xmlns:p14="http://schemas.microsoft.com/office/powerpoint/2010/main" val="38536705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Net profit margin formula %</a:t>
            </a:r>
          </a:p>
        </p:txBody>
      </p:sp>
      <p:sp>
        <p:nvSpPr>
          <p:cNvPr id="4" name="Content Placeholder 3"/>
          <p:cNvSpPr>
            <a:spLocks noGrp="1"/>
          </p:cNvSpPr>
          <p:nvPr>
            <p:ph idx="1"/>
          </p:nvPr>
        </p:nvSpPr>
        <p:spPr>
          <a:xfrm>
            <a:off x="838200" y="1825625"/>
            <a:ext cx="10515600" cy="435196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GB" sz="3600" dirty="0">
                <a:latin typeface="Arial Rounded MT Bold" panose="020F0704030504030204" pitchFamily="34" charset="0"/>
              </a:rPr>
              <a:t>NP</a:t>
            </a:r>
            <a:r>
              <a:rPr lang="en-GB"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Rounded MT Bold" panose="020F0704030504030204" pitchFamily="34" charset="0"/>
              </a:rPr>
              <a:t> </a:t>
            </a:r>
            <a:r>
              <a:rPr lang="en-GB" sz="3600" dirty="0">
                <a:latin typeface="Arial Rounded MT Bold" panose="020F0704030504030204" pitchFamily="34" charset="0"/>
              </a:rPr>
              <a:t>margin</a:t>
            </a:r>
            <a:r>
              <a:rPr lang="en-GB"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Rounded MT Bold" panose="020F0704030504030204" pitchFamily="34" charset="0"/>
              </a:rPr>
              <a:t> </a:t>
            </a:r>
            <a:r>
              <a:rPr lang="en-GB" sz="3600" dirty="0">
                <a:latin typeface="Arial Rounded MT Bold" panose="020F0704030504030204" pitchFamily="34" charset="0"/>
              </a:rPr>
              <a:t>=           Net Profit</a:t>
            </a:r>
          </a:p>
          <a:p>
            <a:pPr marL="0" indent="0">
              <a:buNone/>
            </a:pPr>
            <a:r>
              <a:rPr lang="en-GB" sz="3600" dirty="0">
                <a:latin typeface="Arial Rounded MT Bold" panose="020F0704030504030204" pitchFamily="34" charset="0"/>
              </a:rPr>
              <a:t>                            ________________x100</a:t>
            </a:r>
          </a:p>
          <a:p>
            <a:pPr marL="0" indent="0">
              <a:buNone/>
            </a:pPr>
            <a:r>
              <a:rPr lang="en-GB"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Rounded MT Bold" panose="020F0704030504030204" pitchFamily="34" charset="0"/>
              </a:rPr>
              <a:t>                            </a:t>
            </a:r>
            <a:r>
              <a:rPr lang="en-GB" sz="3600" dirty="0">
                <a:latin typeface="Arial Rounded MT Bold" panose="020F0704030504030204" pitchFamily="34" charset="0"/>
              </a:rPr>
              <a:t>Sales</a:t>
            </a:r>
            <a:r>
              <a:rPr lang="en-GB"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Rounded MT Bold" panose="020F0704030504030204" pitchFamily="34" charset="0"/>
              </a:rPr>
              <a:t> </a:t>
            </a:r>
            <a:r>
              <a:rPr lang="en-GB" sz="3600" dirty="0">
                <a:latin typeface="Arial Rounded MT Bold" panose="020F0704030504030204" pitchFamily="34" charset="0"/>
              </a:rPr>
              <a:t>Revenue</a:t>
            </a:r>
          </a:p>
          <a:p>
            <a:pPr marL="0" indent="0">
              <a:buNone/>
            </a:pPr>
            <a:endParaRPr lang="en-GB" sz="3600" i="1" dirty="0">
              <a:latin typeface="Arial Rounded MT Bold" panose="020F0704030504030204" pitchFamily="34" charset="0"/>
            </a:endParaRPr>
          </a:p>
          <a:p>
            <a:pPr marL="0" indent="0">
              <a:buNone/>
            </a:pPr>
            <a:endParaRPr lang="en-GB" sz="3600" i="1" dirty="0">
              <a:latin typeface="Arial Rounded MT Bold" panose="020F0704030504030204" pitchFamily="34" charset="0"/>
            </a:endParaRPr>
          </a:p>
          <a:p>
            <a:pPr marL="0" indent="0">
              <a:buNone/>
            </a:pPr>
            <a:endParaRPr lang="en-GB" sz="3600" i="1" dirty="0">
              <a:latin typeface="Arial Rounded MT Bold" panose="020F0704030504030204" pitchFamily="34" charset="0"/>
            </a:endParaRPr>
          </a:p>
          <a:p>
            <a:pPr marL="0" indent="0">
              <a:buNone/>
            </a:pPr>
            <a:r>
              <a:rPr lang="en-GB" sz="3600" dirty="0">
                <a:ln w="1905"/>
                <a:solidFill>
                  <a:schemeClr val="tx1"/>
                </a:solidFill>
                <a:effectLst>
                  <a:innerShdw blurRad="69850" dist="43180" dir="5400000">
                    <a:srgbClr val="000000">
                      <a:alpha val="65000"/>
                    </a:srgbClr>
                  </a:innerShdw>
                </a:effectLst>
                <a:latin typeface="Arial Rounded MT Bold" panose="020F0704030504030204" pitchFamily="34" charset="0"/>
              </a:rPr>
              <a:t>Express your answer as a %</a:t>
            </a:r>
            <a:endParaRPr lang="en-GB" sz="3600" i="1" dirty="0">
              <a:latin typeface="Arial Rounded MT Bold" panose="020F0704030504030204" pitchFamily="34" charset="0"/>
            </a:endParaRPr>
          </a:p>
        </p:txBody>
      </p:sp>
    </p:spTree>
    <p:extLst>
      <p:ext uri="{BB962C8B-B14F-4D97-AF65-F5344CB8AC3E}">
        <p14:creationId xmlns:p14="http://schemas.microsoft.com/office/powerpoint/2010/main" val="851562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What is the Net Profit Margin (</a:t>
            </a:r>
            <a:r>
              <a:rPr lang="en-GB" dirty="0" err="1"/>
              <a:t>NPM</a:t>
            </a:r>
            <a:r>
              <a:rPr lang="en-GB" dirty="0"/>
              <a:t>) % for Tesco plc?</a:t>
            </a:r>
          </a:p>
        </p:txBody>
      </p:sp>
      <p:sp>
        <p:nvSpPr>
          <p:cNvPr id="4" name="Content Placeholder 3"/>
          <p:cNvSpPr>
            <a:spLocks noGrp="1"/>
          </p:cNvSpPr>
          <p:nvPr>
            <p:ph sz="half" idx="1"/>
          </p:nvPr>
        </p:nvSpPr>
        <p:spPr>
          <a:xfrm>
            <a:off x="838200" y="1825625"/>
            <a:ext cx="5181600" cy="2485118"/>
          </a:xfrm>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Use the Net Profit (NP) figure from the Tesco </a:t>
            </a:r>
            <a:r>
              <a:rPr lang="en-GB" dirty="0" err="1"/>
              <a:t>SOCI</a:t>
            </a:r>
            <a:r>
              <a:rPr lang="en-GB" dirty="0"/>
              <a:t> and the sales revenue totals from the statement to make your calculation</a:t>
            </a:r>
          </a:p>
          <a:p>
            <a:r>
              <a:rPr lang="en-GB" dirty="0"/>
              <a:t>Express your answer as a % to two decimal places</a:t>
            </a:r>
          </a:p>
        </p:txBody>
      </p:sp>
      <p:graphicFrame>
        <p:nvGraphicFramePr>
          <p:cNvPr id="7" name="Table 6"/>
          <p:cNvGraphicFramePr>
            <a:graphicFrameLocks noGrp="1"/>
          </p:cNvGraphicFramePr>
          <p:nvPr/>
        </p:nvGraphicFramePr>
        <p:xfrm>
          <a:off x="838200" y="4445680"/>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6" name="Content Placeholder 5">
            <a:extLst>
              <a:ext uri="{FF2B5EF4-FFF2-40B4-BE49-F238E27FC236}">
                <a16:creationId xmlns:a16="http://schemas.microsoft.com/office/drawing/2014/main" id="{99DB6BE3-7EB9-46CF-89D5-A0C14551F61C}"/>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641124"/>
            <a:ext cx="5181600" cy="27203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2212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solidFill>
                  <a:schemeClr val="bg1"/>
                </a:solidFill>
              </a:rPr>
              <a:t>Answers to </a:t>
            </a:r>
            <a:r>
              <a:rPr lang="en-GB" dirty="0" err="1">
                <a:solidFill>
                  <a:schemeClr val="bg1"/>
                </a:solidFill>
              </a:rPr>
              <a:t>NPM</a:t>
            </a:r>
            <a:r>
              <a:rPr lang="en-GB" dirty="0">
                <a:solidFill>
                  <a:schemeClr val="bg1"/>
                </a:solidFill>
              </a:rPr>
              <a:t> Tesco PLC calculation</a:t>
            </a:r>
            <a:endParaRPr lang="en-GB" dirty="0"/>
          </a:p>
        </p:txBody>
      </p:sp>
      <p:graphicFrame>
        <p:nvGraphicFramePr>
          <p:cNvPr id="6" name="Table 5"/>
          <p:cNvGraphicFramePr>
            <a:graphicFrameLocks noGrp="1"/>
          </p:cNvGraphicFramePr>
          <p:nvPr/>
        </p:nvGraphicFramePr>
        <p:xfrm>
          <a:off x="1451428" y="1996394"/>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7" name="TextBox 6"/>
          <p:cNvSpPr txBox="1"/>
          <p:nvPr/>
        </p:nvSpPr>
        <p:spPr>
          <a:xfrm>
            <a:off x="1322614" y="4201886"/>
            <a:ext cx="5105400"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If you were looking to invest in Tesco PLC, what conclusions can you make from these figures?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Conclusions on the next slide</a:t>
            </a:r>
          </a:p>
        </p:txBody>
      </p:sp>
      <p:pic>
        <p:nvPicPr>
          <p:cNvPr id="8" name="Content Placeholder 7">
            <a:extLst>
              <a:ext uri="{FF2B5EF4-FFF2-40B4-BE49-F238E27FC236}">
                <a16:creationId xmlns:a16="http://schemas.microsoft.com/office/drawing/2014/main" id="{0790B650-248A-48EC-AE79-499640B288AB}"/>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428014" y="2681875"/>
            <a:ext cx="5181600" cy="2720340"/>
          </a:xfrm>
          <a:prstGeom prst="rect">
            <a:avLst/>
          </a:prstGeom>
        </p:spPr>
      </p:pic>
    </p:spTree>
    <p:extLst>
      <p:ext uri="{BB962C8B-B14F-4D97-AF65-F5344CB8AC3E}">
        <p14:creationId xmlns:p14="http://schemas.microsoft.com/office/powerpoint/2010/main" val="4056623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5897CCA-486C-491C-B4C1-5E5C95A8270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831988" y="385474"/>
            <a:ext cx="6356606" cy="1843283"/>
          </a:xfr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rmAutofit/>
          </a:bodyPr>
          <a:lstStyle/>
          <a:p>
            <a:r>
              <a:rPr lang="en-US" sz="4000" dirty="0">
                <a:solidFill>
                  <a:schemeClr val="bg1"/>
                </a:solidFill>
                <a:latin typeface="+mj-lt"/>
                <a:ea typeface="+mj-ea"/>
                <a:cs typeface="+mj-cs"/>
              </a:rPr>
              <a:t>Statement of comprehensive income</a:t>
            </a:r>
          </a:p>
        </p:txBody>
      </p:sp>
      <p:sp>
        <p:nvSpPr>
          <p:cNvPr id="4" name="Content Placeholder 3"/>
          <p:cNvSpPr>
            <a:spLocks noGrp="1"/>
          </p:cNvSpPr>
          <p:nvPr>
            <p:ph sz="half" idx="1"/>
          </p:nvPr>
        </p:nvSpPr>
        <p:spPr>
          <a:xfrm>
            <a:off x="831987" y="2400472"/>
            <a:ext cx="6358432" cy="3728615"/>
          </a:xfrm>
        </p:spPr>
        <p:style>
          <a:lnRef idx="2">
            <a:schemeClr val="dk1"/>
          </a:lnRef>
          <a:fillRef idx="1">
            <a:schemeClr val="lt1"/>
          </a:fillRef>
          <a:effectRef idx="0">
            <a:schemeClr val="dk1"/>
          </a:effectRef>
          <a:fontRef idx="minor">
            <a:schemeClr val="dk1"/>
          </a:fontRef>
        </p:style>
        <p:txBody>
          <a:bodyPr vert="horz" lIns="91440" tIns="45720" rIns="91440" bIns="45720" rtlCol="0">
            <a:noAutofit/>
          </a:bodyPr>
          <a:lstStyle/>
          <a:p>
            <a:r>
              <a:rPr lang="en-US" dirty="0">
                <a:solidFill>
                  <a:schemeClr val="tx1"/>
                </a:solidFill>
              </a:rPr>
              <a:t>PLCs and limited companies need to publish their accounts every year, this is UK law</a:t>
            </a:r>
          </a:p>
          <a:p>
            <a:r>
              <a:rPr lang="en-US" dirty="0">
                <a:solidFill>
                  <a:schemeClr val="tx1"/>
                </a:solidFill>
              </a:rPr>
              <a:t>As part of those accounts they need to show their profit and loss and this appears in their “statement of comprehensive income (</a:t>
            </a:r>
            <a:r>
              <a:rPr lang="en-US" dirty="0" err="1">
                <a:solidFill>
                  <a:schemeClr val="tx1"/>
                </a:solidFill>
              </a:rPr>
              <a:t>SOCI</a:t>
            </a:r>
            <a:r>
              <a:rPr lang="en-US" dirty="0">
                <a:solidFill>
                  <a:schemeClr val="tx1"/>
                </a:solidFill>
              </a:rPr>
              <a:t>)”</a:t>
            </a:r>
          </a:p>
          <a:p>
            <a:r>
              <a:rPr lang="en-US" dirty="0">
                <a:solidFill>
                  <a:schemeClr val="tx1"/>
                </a:solidFill>
              </a:rPr>
              <a:t>You will need to use extracts from a </a:t>
            </a:r>
            <a:r>
              <a:rPr lang="en-US" dirty="0" err="1">
                <a:solidFill>
                  <a:schemeClr val="tx1"/>
                </a:solidFill>
              </a:rPr>
              <a:t>SOCI</a:t>
            </a:r>
            <a:r>
              <a:rPr lang="en-US" dirty="0">
                <a:solidFill>
                  <a:schemeClr val="tx1"/>
                </a:solidFill>
              </a:rPr>
              <a:t> to make calculations</a:t>
            </a:r>
          </a:p>
        </p:txBody>
      </p:sp>
      <p:pic>
        <p:nvPicPr>
          <p:cNvPr id="5" name="Picture 4"/>
          <p:cNvPicPr>
            <a:picLocks noChangeAspect="1"/>
          </p:cNvPicPr>
          <p:nvPr/>
        </p:nvPicPr>
        <p:blipFill>
          <a:blip r:embed="rId3"/>
          <a:stretch>
            <a:fillRect/>
          </a:stretch>
        </p:blipFill>
        <p:spPr>
          <a:xfrm>
            <a:off x="7264660" y="250680"/>
            <a:ext cx="4848225" cy="6086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8418369" y="209116"/>
            <a:ext cx="2857500" cy="1400175"/>
          </a:xfrm>
          <a:prstGeom prst="rect">
            <a:avLst/>
          </a:prstGeom>
        </p:spPr>
      </p:pic>
    </p:spTree>
    <p:extLst>
      <p:ext uri="{BB962C8B-B14F-4D97-AF65-F5344CB8AC3E}">
        <p14:creationId xmlns:p14="http://schemas.microsoft.com/office/powerpoint/2010/main" val="28410862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solidFill>
                  <a:schemeClr val="bg1"/>
                </a:solidFill>
              </a:rPr>
              <a:t>Conclusions</a:t>
            </a:r>
            <a:endParaRPr lang="en-GB" dirty="0"/>
          </a:p>
        </p:txBody>
      </p:sp>
      <p:sp>
        <p:nvSpPr>
          <p:cNvPr id="3" name="Content Placeholder 2"/>
          <p:cNvSpPr>
            <a:spLocks noGrp="1"/>
          </p:cNvSpPr>
          <p:nvPr>
            <p:ph sz="half" idx="1"/>
          </p:nvPr>
        </p:nvSpPr>
        <p:spPr>
          <a:xfrm>
            <a:off x="6096000" y="1960707"/>
            <a:ext cx="5181600" cy="4351338"/>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The Net Profit Margin (</a:t>
            </a:r>
            <a:r>
              <a:rPr lang="en-GB" dirty="0" err="1"/>
              <a:t>NPM</a:t>
            </a:r>
            <a:r>
              <a:rPr lang="en-GB" dirty="0"/>
              <a:t>) for Tesco has fallen from 1.27% to 1.25%</a:t>
            </a:r>
          </a:p>
          <a:p>
            <a:r>
              <a:rPr lang="en-GB" dirty="0"/>
              <a:t>This does not represent a worrying fall, given the pandemic this looks quite stable (it didn’t fall to 0.05%).  As an investor you would be quite happy with how well Tesco had managed to survive in a global crisis.</a:t>
            </a:r>
          </a:p>
          <a:p>
            <a:r>
              <a:rPr lang="en-GB" dirty="0"/>
              <a:t>It shows how tight the profit margin is in supermarkets and why they rely on volume.  </a:t>
            </a:r>
          </a:p>
        </p:txBody>
      </p:sp>
      <p:pic>
        <p:nvPicPr>
          <p:cNvPr id="8" name="Content Placeholder 7">
            <a:extLst>
              <a:ext uri="{FF2B5EF4-FFF2-40B4-BE49-F238E27FC236}">
                <a16:creationId xmlns:a16="http://schemas.microsoft.com/office/drawing/2014/main" id="{0790B650-248A-48EC-AE79-499640B288AB}"/>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997526" y="2443697"/>
            <a:ext cx="4921827" cy="25839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68563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Ways to improve profitability – increase revenue</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If profit is TR-TC then it makes sense to say that one of  the ways to improve profitability is to increase revenue </a:t>
            </a:r>
          </a:p>
          <a:p>
            <a:r>
              <a:rPr lang="en-GB" dirty="0"/>
              <a:t>This can be done in a number of ways;</a:t>
            </a:r>
          </a:p>
          <a:p>
            <a:pPr marL="914400" lvl="1" indent="-457200">
              <a:buFont typeface="+mj-lt"/>
              <a:buAutoNum type="alphaUcPeriod"/>
            </a:pPr>
            <a:r>
              <a:rPr lang="en-GB" dirty="0"/>
              <a:t>Have a sale, reduce the prices</a:t>
            </a:r>
          </a:p>
          <a:p>
            <a:pPr marL="914400" lvl="1" indent="-457200">
              <a:buFont typeface="+mj-lt"/>
              <a:buAutoNum type="alphaUcPeriod"/>
            </a:pPr>
            <a:r>
              <a:rPr lang="en-GB" dirty="0"/>
              <a:t>Advertise more e.g. Yorkshire tea – see the advert on the right and the other advert </a:t>
            </a:r>
            <a:r>
              <a:rPr lang="en-GB" dirty="0">
                <a:hlinkClick r:id="rId2"/>
              </a:rPr>
              <a:t>HERE</a:t>
            </a:r>
            <a:endParaRPr lang="en-GB" dirty="0"/>
          </a:p>
          <a:p>
            <a:pPr marL="914400" lvl="1" indent="-457200">
              <a:buFont typeface="+mj-lt"/>
              <a:buAutoNum type="alphaUcPeriod"/>
            </a:pPr>
            <a:r>
              <a:rPr lang="en-GB" dirty="0"/>
              <a:t>Promote the products more </a:t>
            </a:r>
          </a:p>
        </p:txBody>
      </p:sp>
      <p:pic>
        <p:nvPicPr>
          <p:cNvPr id="5" name="Content Placeholder 4">
            <a:hlinkClick r:id="rId3"/>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172200" y="2357668"/>
            <a:ext cx="5181600" cy="32872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87442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Ways to improve profitability – reduce costs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If profit is TR-TC then the other way to improve profitability is the other side of the equation and reduce costs in the business</a:t>
            </a:r>
          </a:p>
          <a:p>
            <a:endParaRPr lang="en-GB" dirty="0"/>
          </a:p>
          <a:p>
            <a:r>
              <a:rPr lang="en-GB" dirty="0"/>
              <a:t>This could be done through a number of ways, here are two suggestions:</a:t>
            </a:r>
          </a:p>
          <a:p>
            <a:pPr marL="914400" lvl="1" indent="-457200">
              <a:buFont typeface="+mj-lt"/>
              <a:buAutoNum type="alphaUcPeriod"/>
            </a:pPr>
            <a:r>
              <a:rPr lang="en-GB" dirty="0"/>
              <a:t>Restructuring, delayering and redundancies</a:t>
            </a:r>
          </a:p>
          <a:p>
            <a:pPr marL="914400" lvl="1" indent="-457200">
              <a:buFont typeface="+mj-lt"/>
              <a:buAutoNum type="alphaUcPeriod"/>
            </a:pPr>
            <a:r>
              <a:rPr lang="en-GB" dirty="0"/>
              <a:t>Automating production</a:t>
            </a:r>
          </a:p>
        </p:txBody>
      </p:sp>
      <p:pic>
        <p:nvPicPr>
          <p:cNvPr id="7" name="Content Placeholder 6">
            <a:extLst>
              <a:ext uri="{FF2B5EF4-FFF2-40B4-BE49-F238E27FC236}">
                <a16:creationId xmlns:a16="http://schemas.microsoft.com/office/drawing/2014/main" id="{98899AA2-B93F-4EBC-8729-A32AA99C80FC}"/>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273251"/>
            <a:ext cx="5181600" cy="3456086"/>
          </a:xfrm>
          <a:prstGeom prst="rect">
            <a:avLst/>
          </a:prstGeom>
        </p:spPr>
      </p:pic>
    </p:spTree>
    <p:extLst>
      <p:ext uri="{BB962C8B-B14F-4D97-AF65-F5344CB8AC3E}">
        <p14:creationId xmlns:p14="http://schemas.microsoft.com/office/powerpoint/2010/main" val="439253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Profit vs cash</a:t>
            </a:r>
          </a:p>
        </p:txBody>
      </p:sp>
      <p:sp>
        <p:nvSpPr>
          <p:cNvPr id="5" name="Text Placeholder 4"/>
          <p:cNvSpPr>
            <a:spLocks noGrp="1"/>
          </p:cNvSpPr>
          <p:nvPr>
            <p:ph type="body" idx="1"/>
          </p:nvPr>
        </p:nvSpPr>
        <p:spPr/>
        <p:style>
          <a:lnRef idx="2">
            <a:schemeClr val="accent5"/>
          </a:lnRef>
          <a:fillRef idx="1">
            <a:schemeClr val="lt1"/>
          </a:fillRef>
          <a:effectRef idx="0">
            <a:schemeClr val="accent5"/>
          </a:effectRef>
          <a:fontRef idx="minor">
            <a:schemeClr val="dk1"/>
          </a:fontRef>
        </p:style>
        <p:txBody>
          <a:bodyPr/>
          <a:lstStyle/>
          <a:p>
            <a:r>
              <a:rPr lang="en-GB" dirty="0"/>
              <a:t>Profit</a:t>
            </a:r>
          </a:p>
        </p:txBody>
      </p:sp>
      <p:sp>
        <p:nvSpPr>
          <p:cNvPr id="6" name="Content Placeholder 5"/>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Profit is recorded straight away</a:t>
            </a:r>
          </a:p>
          <a:p>
            <a:endParaRPr lang="en-GB" dirty="0"/>
          </a:p>
          <a:p>
            <a:r>
              <a:rPr lang="en-GB" dirty="0"/>
              <a:t>A business can trade for many years without profit</a:t>
            </a:r>
          </a:p>
          <a:p>
            <a:endParaRPr lang="en-GB" dirty="0"/>
          </a:p>
          <a:p>
            <a:r>
              <a:rPr lang="en-GB" dirty="0"/>
              <a:t>To improve profitability a business must either increase their revenue or reduce their costs as:</a:t>
            </a:r>
          </a:p>
          <a:p>
            <a:r>
              <a:rPr lang="en-GB" dirty="0"/>
              <a:t>P = TR- TC</a:t>
            </a:r>
          </a:p>
          <a:p>
            <a:endParaRPr lang="en-GB" dirty="0"/>
          </a:p>
        </p:txBody>
      </p:sp>
      <p:sp>
        <p:nvSpPr>
          <p:cNvPr id="7" name="Text Placeholder 6"/>
          <p:cNvSpPr>
            <a:spLocks noGrp="1"/>
          </p:cNvSpPr>
          <p:nvPr>
            <p:ph type="body" sz="quarter" idx="3"/>
          </p:nvPr>
        </p:nvSpPr>
        <p:spPr/>
        <p:style>
          <a:lnRef idx="2">
            <a:schemeClr val="accent6"/>
          </a:lnRef>
          <a:fillRef idx="1">
            <a:schemeClr val="lt1"/>
          </a:fillRef>
          <a:effectRef idx="0">
            <a:schemeClr val="accent6"/>
          </a:effectRef>
          <a:fontRef idx="minor">
            <a:schemeClr val="dk1"/>
          </a:fontRef>
        </p:style>
        <p:txBody>
          <a:bodyPr/>
          <a:lstStyle/>
          <a:p>
            <a:r>
              <a:rPr lang="en-GB" dirty="0"/>
              <a:t>Cash</a:t>
            </a:r>
          </a:p>
        </p:txBody>
      </p:sp>
      <p:sp>
        <p:nvSpPr>
          <p:cNvPr id="8" name="Content Placeholder 7"/>
          <p:cNvSpPr>
            <a:spLocks noGrp="1"/>
          </p:cNvSpPr>
          <p:nvPr>
            <p:ph sz="quarter" idx="4"/>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Cash will not be recorded until it is paid out or received which could be in a different trading year </a:t>
            </a:r>
          </a:p>
          <a:p>
            <a:endParaRPr lang="en-GB" dirty="0"/>
          </a:p>
          <a:p>
            <a:r>
              <a:rPr lang="en-GB" dirty="0"/>
              <a:t>A profitable business may go bust of it runs out of cash to pay a supplier or wages of staff</a:t>
            </a:r>
          </a:p>
          <a:p>
            <a:endParaRPr lang="en-GB" dirty="0"/>
          </a:p>
          <a:p>
            <a:r>
              <a:rPr lang="en-GB" dirty="0"/>
              <a:t>If owners introduce cash via savings or a loan this will not affect the profit figure</a:t>
            </a:r>
          </a:p>
          <a:p>
            <a:endParaRPr lang="en-GB" dirty="0"/>
          </a:p>
        </p:txBody>
      </p:sp>
    </p:spTree>
    <p:extLst>
      <p:ext uri="{BB962C8B-B14F-4D97-AF65-F5344CB8AC3E}">
        <p14:creationId xmlns:p14="http://schemas.microsoft.com/office/powerpoint/2010/main" val="2924974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solidFill>
            <a:srgbClr val="002060"/>
          </a:solidFill>
        </p:spPr>
        <p:txBody>
          <a:bodyPr/>
          <a:lstStyle/>
          <a:p>
            <a:r>
              <a:rPr lang="en-GB" dirty="0" smtClean="0">
                <a:solidFill>
                  <a:schemeClr val="accent4"/>
                </a:solidFill>
              </a:rPr>
              <a:t>Suggested activity</a:t>
            </a:r>
            <a:endParaRPr lang="en-GB" dirty="0">
              <a:solidFill>
                <a:schemeClr val="accent4"/>
              </a:solidFill>
            </a:endParaRPr>
          </a:p>
        </p:txBody>
      </p:sp>
      <p:sp>
        <p:nvSpPr>
          <p:cNvPr id="3" name="Content Placeholder 2">
            <a:extLst>
              <a:ext uri="{FF2B5EF4-FFF2-40B4-BE49-F238E27FC236}">
                <a16:creationId xmlns:a16="http://schemas.microsoft.com/office/drawing/2014/main" id="{DFFCDE8A-C632-8E7A-A9FA-72CAE907C93C}"/>
              </a:ext>
            </a:extLst>
          </p:cNvPr>
          <p:cNvSpPr>
            <a:spLocks noGrp="1"/>
          </p:cNvSpPr>
          <p:nvPr>
            <p:ph idx="1"/>
          </p:nvPr>
        </p:nvSpPr>
        <p:spPr>
          <a:xfrm>
            <a:off x="410818" y="1960562"/>
            <a:ext cx="10515600" cy="4351338"/>
          </a:xfrm>
        </p:spPr>
        <p:txBody>
          <a:bodyPr/>
          <a:lstStyle/>
          <a:p>
            <a:r>
              <a:rPr lang="en-GB" dirty="0"/>
              <a:t>HSBC (bank)</a:t>
            </a:r>
          </a:p>
          <a:p>
            <a:r>
              <a:rPr lang="en-GB" dirty="0"/>
              <a:t>Unilever (food etc)</a:t>
            </a:r>
          </a:p>
          <a:p>
            <a:r>
              <a:rPr lang="en-GB" dirty="0"/>
              <a:t>AstraZeneca (pharma)</a:t>
            </a:r>
          </a:p>
          <a:p>
            <a:r>
              <a:rPr lang="en-GB" dirty="0"/>
              <a:t>Diageo (booze)</a:t>
            </a:r>
          </a:p>
          <a:p>
            <a:r>
              <a:rPr lang="en-GB" dirty="0"/>
              <a:t>Vodaphone (about to merge with three)</a:t>
            </a:r>
          </a:p>
          <a:p>
            <a:r>
              <a:rPr lang="en-GB" dirty="0"/>
              <a:t>BP (oil)</a:t>
            </a:r>
          </a:p>
          <a:p>
            <a:r>
              <a:rPr lang="en-GB" dirty="0"/>
              <a:t>JCB (local)</a:t>
            </a:r>
          </a:p>
        </p:txBody>
      </p:sp>
      <p:sp>
        <p:nvSpPr>
          <p:cNvPr id="4" name="Content Placeholder 3"/>
          <p:cNvSpPr>
            <a:spLocks noGrp="1"/>
          </p:cNvSpPr>
          <p:nvPr>
            <p:ph sz="half" idx="4294967295"/>
          </p:nvPr>
        </p:nvSpPr>
        <p:spPr>
          <a:xfrm>
            <a:off x="7010400" y="2405269"/>
            <a:ext cx="4181061" cy="3771693"/>
          </a:xfrm>
        </p:spPr>
        <p:txBody>
          <a:bodyPr/>
          <a:lstStyle/>
          <a:p>
            <a:r>
              <a:rPr lang="en-GB" dirty="0"/>
              <a:t>UK businesses – produce on one slide</a:t>
            </a:r>
            <a:br>
              <a:rPr lang="en-GB" dirty="0"/>
            </a:br>
            <a:r>
              <a:rPr lang="en-GB" dirty="0"/>
              <a:t>What is the financial health of this business?</a:t>
            </a:r>
            <a:br>
              <a:rPr lang="en-GB" dirty="0"/>
            </a:br>
            <a:r>
              <a:rPr lang="en-GB" dirty="0"/>
              <a:t>How profitable is this business?</a:t>
            </a:r>
            <a:br>
              <a:rPr lang="en-GB" dirty="0"/>
            </a:br>
            <a:r>
              <a:rPr lang="en-GB" dirty="0"/>
              <a:t>Would you invest?</a:t>
            </a:r>
          </a:p>
        </p:txBody>
      </p:sp>
    </p:spTree>
    <p:extLst>
      <p:ext uri="{BB962C8B-B14F-4D97-AF65-F5344CB8AC3E}">
        <p14:creationId xmlns:p14="http://schemas.microsoft.com/office/powerpoint/2010/main" val="2911744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655057" y="3353713"/>
            <a:ext cx="4848216" cy="3232144"/>
          </a:xfr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0" cy="2857500"/>
          </a:xfrm>
          <a:prstGeom prst="rect">
            <a:avLst/>
          </a:prstGeom>
        </p:spPr>
      </p:pic>
    </p:spTree>
    <p:extLst>
      <p:ext uri="{BB962C8B-B14F-4D97-AF65-F5344CB8AC3E}">
        <p14:creationId xmlns:p14="http://schemas.microsoft.com/office/powerpoint/2010/main" val="3988790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p:nvSpPr>
        <p:spPr>
          <a:xfrm>
            <a:off x="1006661" y="553458"/>
            <a:ext cx="10175630" cy="767904"/>
          </a:xfrm>
          <a:prstGeom prst="rect">
            <a:avLst/>
          </a:prstGeom>
        </p:spPr>
        <p:txBody>
          <a:bodyPr vert="horz" lIns="91440" tIns="45720" rIns="91440" bIns="45720" rtlCol="0" anchor="ctr">
            <a:normAutofit/>
          </a:bodyPr>
          <a:lstStyle/>
          <a:p>
            <a:pPr marL="0" marR="0" lvl="0" indent="-228600" algn="ctr"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le 1"/>
          <p:cNvSpPr>
            <a:spLocks noGrp="1"/>
          </p:cNvSpPr>
          <p:nvPr>
            <p:ph type="title"/>
          </p:nvPr>
        </p:nvSpPr>
        <p:spPr>
          <a:xfrm>
            <a:off x="0" y="1738142"/>
            <a:ext cx="2618509" cy="3302866"/>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US" sz="4000" dirty="0"/>
              <a:t/>
            </a:r>
            <a:br>
              <a:rPr lang="en-US" sz="4000" dirty="0"/>
            </a:br>
            <a:r>
              <a:rPr lang="en-US" sz="3100" dirty="0"/>
              <a:t>Tesco PLC statement of comprehensive income 2021- use this for the practice questions in this lesson</a:t>
            </a:r>
            <a:r>
              <a:rPr lang="en-US" dirty="0"/>
              <a:t/>
            </a:r>
            <a:br>
              <a:rPr lang="en-US" dirty="0"/>
            </a:br>
            <a:endParaRPr lang="en-GB" dirty="0"/>
          </a:p>
        </p:txBody>
      </p:sp>
      <p:pic>
        <p:nvPicPr>
          <p:cNvPr id="3" name="Picture 2">
            <a:hlinkClick r:id="rId3"/>
          </p:cNvPr>
          <p:cNvPicPr>
            <a:picLocks noChangeAspect="1"/>
          </p:cNvPicPr>
          <p:nvPr/>
        </p:nvPicPr>
        <p:blipFill>
          <a:blip r:embed="rId4"/>
          <a:stretch>
            <a:fillRect/>
          </a:stretch>
        </p:blipFill>
        <p:spPr>
          <a:xfrm>
            <a:off x="2701637" y="153348"/>
            <a:ext cx="9144000" cy="64724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7720445" y="153348"/>
            <a:ext cx="704039" cy="40011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000" b="1" dirty="0">
                <a:solidFill>
                  <a:srgbClr val="FF0000"/>
                </a:solidFill>
              </a:rPr>
              <a:t>2021</a:t>
            </a:r>
          </a:p>
        </p:txBody>
      </p:sp>
      <p:sp>
        <p:nvSpPr>
          <p:cNvPr id="8" name="TextBox 7"/>
          <p:cNvSpPr txBox="1"/>
          <p:nvPr/>
        </p:nvSpPr>
        <p:spPr>
          <a:xfrm>
            <a:off x="10064962" y="153348"/>
            <a:ext cx="704039" cy="40011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000" b="1" dirty="0">
                <a:solidFill>
                  <a:srgbClr val="FF0000"/>
                </a:solidFill>
              </a:rPr>
              <a:t>2020</a:t>
            </a:r>
          </a:p>
        </p:txBody>
      </p:sp>
    </p:spTree>
    <p:extLst>
      <p:ext uri="{BB962C8B-B14F-4D97-AF65-F5344CB8AC3E}">
        <p14:creationId xmlns:p14="http://schemas.microsoft.com/office/powerpoint/2010/main" val="2002416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Gross profit formula</a:t>
            </a:r>
          </a:p>
        </p:txBody>
      </p:sp>
      <p:sp>
        <p:nvSpPr>
          <p:cNvPr id="8" name="Content Placeholder 7"/>
          <p:cNvSpPr>
            <a:spLocks noGrp="1"/>
          </p:cNvSpPr>
          <p:nvPr>
            <p:ph sz="half" idx="2"/>
          </p:nvPr>
        </p:nvSpPr>
        <p:spPr>
          <a:xfrm>
            <a:off x="838200" y="1825625"/>
            <a:ext cx="10515600" cy="190817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normAutofit/>
          </a:bodyPr>
          <a:lstStyle/>
          <a:p>
            <a:pPr marL="0" indent="0" algn="ctr">
              <a:buNone/>
            </a:pPr>
            <a:r>
              <a:rPr lang="en-GB" sz="6000" i="1" dirty="0">
                <a:latin typeface="Arial Black" panose="020B0A04020102020204" pitchFamily="34" charset="0"/>
              </a:rPr>
              <a:t>GP = SR – Cost of sales</a:t>
            </a:r>
          </a:p>
        </p:txBody>
      </p:sp>
      <p:sp>
        <p:nvSpPr>
          <p:cNvPr id="9" name="TextBox 8"/>
          <p:cNvSpPr txBox="1"/>
          <p:nvPr/>
        </p:nvSpPr>
        <p:spPr>
          <a:xfrm flipH="1">
            <a:off x="838200" y="4090852"/>
            <a:ext cx="1051560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400" dirty="0"/>
              <a:t>Where:</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GP is Gross Profit</a:t>
            </a:r>
          </a:p>
          <a:p>
            <a:pPr marL="342900" indent="-342900">
              <a:buFont typeface="Arial" panose="020B0604020202020204" pitchFamily="34" charset="0"/>
              <a:buChar char="•"/>
            </a:pPr>
            <a:r>
              <a:rPr lang="en-GB" sz="2400" dirty="0"/>
              <a:t>SR is Sales Revenue</a:t>
            </a:r>
          </a:p>
          <a:p>
            <a:pPr marL="342900" indent="-342900">
              <a:buFont typeface="Arial" panose="020B0604020202020204" pitchFamily="34" charset="0"/>
              <a:buChar char="•"/>
            </a:pPr>
            <a:r>
              <a:rPr lang="en-GB" sz="2400" dirty="0"/>
              <a:t>Cost of Sales are costs that vary with output or level of sales, and may include stock</a:t>
            </a:r>
          </a:p>
        </p:txBody>
      </p:sp>
    </p:spTree>
    <p:extLst>
      <p:ext uri="{BB962C8B-B14F-4D97-AF65-F5344CB8AC3E}">
        <p14:creationId xmlns:p14="http://schemas.microsoft.com/office/powerpoint/2010/main" val="2832630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the GP for Tesco Plc?</a:t>
            </a:r>
          </a:p>
        </p:txBody>
      </p:sp>
      <p:sp>
        <p:nvSpPr>
          <p:cNvPr id="3" name="Content Placeholder 2"/>
          <p:cNvSpPr>
            <a:spLocks noGrp="1"/>
          </p:cNvSpPr>
          <p:nvPr>
            <p:ph sz="half" idx="1"/>
          </p:nvPr>
        </p:nvSpPr>
        <p:spPr>
          <a:xfrm>
            <a:off x="838200" y="1825625"/>
            <a:ext cx="6335486" cy="2278784"/>
          </a:xfrm>
        </p:spPr>
        <p:txBody>
          <a:bodyPr>
            <a:normAutofit fontScale="85000" lnSpcReduction="10000"/>
          </a:bodyPr>
          <a:lstStyle/>
          <a:p>
            <a:r>
              <a:rPr lang="en-GB" dirty="0"/>
              <a:t>Use the Statement of Comprehensive Income (</a:t>
            </a:r>
            <a:r>
              <a:rPr lang="en-GB" dirty="0" err="1"/>
              <a:t>SOCI</a:t>
            </a:r>
            <a:r>
              <a:rPr lang="en-GB" dirty="0"/>
              <a:t>) for Tesco PLC to calculate their gross profit (GP) figure for 2021 and 2020</a:t>
            </a:r>
          </a:p>
          <a:p>
            <a:r>
              <a:rPr lang="en-GB" dirty="0"/>
              <a:t>You can read this from their </a:t>
            </a:r>
            <a:r>
              <a:rPr lang="en-GB" dirty="0" err="1"/>
              <a:t>SOCI</a:t>
            </a:r>
            <a:r>
              <a:rPr lang="en-GB" dirty="0"/>
              <a:t> or make the calculation</a:t>
            </a:r>
          </a:p>
          <a:p>
            <a:r>
              <a:rPr lang="en-GB" b="1" u="sng" dirty="0"/>
              <a:t>Use the total figures</a:t>
            </a:r>
          </a:p>
          <a:p>
            <a:endParaRPr lang="en-GB" dirty="0"/>
          </a:p>
          <a:p>
            <a:endParaRPr lang="en-GB" dirty="0"/>
          </a:p>
        </p:txBody>
      </p:sp>
      <p:graphicFrame>
        <p:nvGraphicFramePr>
          <p:cNvPr id="6" name="Table 5"/>
          <p:cNvGraphicFramePr>
            <a:graphicFrameLocks noGrp="1"/>
          </p:cNvGraphicFramePr>
          <p:nvPr/>
        </p:nvGraphicFramePr>
        <p:xfrm>
          <a:off x="1248228" y="4396293"/>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pic>
        <p:nvPicPr>
          <p:cNvPr id="8" name="Content Placeholder 7">
            <a:extLst>
              <a:ext uri="{FF2B5EF4-FFF2-40B4-BE49-F238E27FC236}">
                <a16:creationId xmlns:a16="http://schemas.microsoft.com/office/drawing/2014/main" id="{A710DA52-9266-4098-86D2-03D5CB286E95}"/>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7375634" y="2221640"/>
            <a:ext cx="3607555" cy="27056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68656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Answers to GP for Tesco PLC</a:t>
            </a:r>
          </a:p>
        </p:txBody>
      </p:sp>
      <p:sp>
        <p:nvSpPr>
          <p:cNvPr id="3" name="Content Placeholder 2"/>
          <p:cNvSpPr>
            <a:spLocks noGrp="1"/>
          </p:cNvSpPr>
          <p:nvPr>
            <p:ph sz="half" idx="1"/>
          </p:nvPr>
        </p:nvSpPr>
        <p:spPr>
          <a:xfrm>
            <a:off x="838200" y="1825625"/>
            <a:ext cx="6335486" cy="1396546"/>
          </a:xfrm>
        </p:spPr>
        <p:txBody>
          <a:bodyPr>
            <a:normAutofit/>
          </a:bodyPr>
          <a:lstStyle/>
          <a:p>
            <a:endParaRPr lang="en-GB" dirty="0"/>
          </a:p>
          <a:p>
            <a:endParaRPr lang="en-GB" dirty="0"/>
          </a:p>
        </p:txBody>
      </p:sp>
      <p:graphicFrame>
        <p:nvGraphicFramePr>
          <p:cNvPr id="6" name="Table 5"/>
          <p:cNvGraphicFramePr>
            <a:graphicFrameLocks noGrp="1"/>
          </p:cNvGraphicFramePr>
          <p:nvPr/>
        </p:nvGraphicFramePr>
        <p:xfrm>
          <a:off x="1248228" y="2115685"/>
          <a:ext cx="4847772" cy="1750672"/>
        </p:xfrm>
        <a:graphic>
          <a:graphicData uri="http://schemas.openxmlformats.org/drawingml/2006/table">
            <a:tbl>
              <a:tblPr firstRow="1" bandRow="1">
                <a:tableStyleId>{5C22544A-7EE6-4342-B048-85BDC9FD1C3A}</a:tableStyleId>
              </a:tblPr>
              <a:tblGrid>
                <a:gridCol w="2423886">
                  <a:extLst>
                    <a:ext uri="{9D8B030D-6E8A-4147-A177-3AD203B41FA5}">
                      <a16:colId xmlns:a16="http://schemas.microsoft.com/office/drawing/2014/main" val="3503152241"/>
                    </a:ext>
                  </a:extLst>
                </a:gridCol>
                <a:gridCol w="2423886">
                  <a:extLst>
                    <a:ext uri="{9D8B030D-6E8A-4147-A177-3AD203B41FA5}">
                      <a16:colId xmlns:a16="http://schemas.microsoft.com/office/drawing/2014/main" val="3382977102"/>
                    </a:ext>
                  </a:extLst>
                </a:gridCol>
              </a:tblGrid>
              <a:tr h="875336">
                <a:tc>
                  <a:txBody>
                    <a:bodyPr/>
                    <a:lstStyle/>
                    <a:p>
                      <a:r>
                        <a:rPr lang="en-GB" sz="2800" dirty="0">
                          <a:solidFill>
                            <a:srgbClr val="FF0000"/>
                          </a:solidFill>
                          <a:latin typeface="Arial Black" panose="020B0A04020102020204" pitchFamily="34"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solidFill>
                            <a:srgbClr val="FF0000"/>
                          </a:solidFill>
                          <a:latin typeface="Arial Black" panose="020B0A04020102020204" pitchFamily="34" charset="0"/>
                        </a:rPr>
                        <a:t>£4,098m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691305"/>
                  </a:ext>
                </a:extLst>
              </a:tr>
              <a:tr h="875336">
                <a:tc>
                  <a:txBody>
                    <a:bodyPr/>
                    <a:lstStyle/>
                    <a:p>
                      <a:r>
                        <a:rPr lang="en-GB" sz="2800" dirty="0">
                          <a:latin typeface="Arial Black" panose="020B0A04020102020204" pitchFamily="34"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2800" dirty="0">
                          <a:latin typeface="Arial Black" panose="020B0A04020102020204" pitchFamily="34" charset="0"/>
                        </a:rPr>
                        <a:t>£3,965m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9597992"/>
                  </a:ext>
                </a:extLst>
              </a:tr>
            </a:tbl>
          </a:graphicData>
        </a:graphic>
      </p:graphicFrame>
      <p:sp>
        <p:nvSpPr>
          <p:cNvPr id="4" name="TextBox 3"/>
          <p:cNvSpPr txBox="1"/>
          <p:nvPr/>
        </p:nvSpPr>
        <p:spPr>
          <a:xfrm>
            <a:off x="1248228" y="4234543"/>
            <a:ext cx="484777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Black" panose="020B0A04020102020204" pitchFamily="34" charset="0"/>
                <a:ea typeface="+mn-ea"/>
                <a:cs typeface="+mn-cs"/>
              </a:rPr>
              <a:t>What conclusions can you make from these two gross profit (GP) figures?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Arial Black" panose="020B0A04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Conclusions on next slide</a:t>
            </a:r>
          </a:p>
        </p:txBody>
      </p:sp>
      <p:pic>
        <p:nvPicPr>
          <p:cNvPr id="9" name="Content Placeholder 8">
            <a:extLst>
              <a:ext uri="{FF2B5EF4-FFF2-40B4-BE49-F238E27FC236}">
                <a16:creationId xmlns:a16="http://schemas.microsoft.com/office/drawing/2014/main" id="{8EFCF421-D0EC-43ED-8F91-684035AC5803}"/>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443856" y="2261936"/>
            <a:ext cx="4909943" cy="36824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35909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Conclusions from the GP figures</a:t>
            </a:r>
          </a:p>
        </p:txBody>
      </p:sp>
      <p:sp>
        <p:nvSpPr>
          <p:cNvPr id="4" name="Content Placeholder 3"/>
          <p:cNvSpPr>
            <a:spLocks noGrp="1"/>
          </p:cNvSpPr>
          <p:nvPr>
            <p:ph sz="half" idx="2"/>
          </p:nvPr>
        </p:nvSpPr>
        <p:spPr/>
        <p:txBody>
          <a:bodyPr/>
          <a:lstStyle/>
          <a:p>
            <a:r>
              <a:rPr lang="en-GB" dirty="0"/>
              <a:t>Gross profit was £4,098m in 2020 and has dropped to £3,965m in 2021</a:t>
            </a:r>
          </a:p>
          <a:p>
            <a:r>
              <a:rPr lang="en-GB" dirty="0"/>
              <a:t>This is a reduction in Gross Profit of £133m over the year</a:t>
            </a:r>
          </a:p>
          <a:p>
            <a:r>
              <a:rPr lang="en-GB" dirty="0"/>
              <a:t>The most probable reason for this is higher supplier costs.  That may be due to problems in the supply chain getting raw materials during the pandemic.</a:t>
            </a:r>
          </a:p>
        </p:txBody>
      </p:sp>
      <p:pic>
        <p:nvPicPr>
          <p:cNvPr id="5" name="Content Placeholder 8">
            <a:extLst>
              <a:ext uri="{FF2B5EF4-FFF2-40B4-BE49-F238E27FC236}">
                <a16:creationId xmlns:a16="http://schemas.microsoft.com/office/drawing/2014/main" id="{8EFCF421-D0EC-43ED-8F91-684035AC5803}"/>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38200" y="2058194"/>
            <a:ext cx="5181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29042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Operating profit formula</a:t>
            </a:r>
          </a:p>
        </p:txBody>
      </p:sp>
      <p:sp>
        <p:nvSpPr>
          <p:cNvPr id="8" name="Content Placeholder 7"/>
          <p:cNvSpPr>
            <a:spLocks noGrp="1"/>
          </p:cNvSpPr>
          <p:nvPr>
            <p:ph sz="half" idx="2"/>
          </p:nvPr>
        </p:nvSpPr>
        <p:spPr>
          <a:xfrm>
            <a:off x="718457" y="1825625"/>
            <a:ext cx="10635343" cy="190817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normAutofit/>
          </a:bodyPr>
          <a:lstStyle/>
          <a:p>
            <a:pPr marL="0" indent="0" algn="ctr">
              <a:buNone/>
            </a:pPr>
            <a:r>
              <a:rPr lang="en-GB" sz="6000" i="1" dirty="0">
                <a:latin typeface="Arial Black" panose="020B0A04020102020204" pitchFamily="34" charset="0"/>
              </a:rPr>
              <a:t>OP = GP - expenses</a:t>
            </a:r>
          </a:p>
        </p:txBody>
      </p:sp>
      <p:sp>
        <p:nvSpPr>
          <p:cNvPr id="9" name="TextBox 8"/>
          <p:cNvSpPr txBox="1"/>
          <p:nvPr/>
        </p:nvSpPr>
        <p:spPr>
          <a:xfrm flipH="1">
            <a:off x="981886" y="4090852"/>
            <a:ext cx="10371913"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Where: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OP is Operating Profit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GP is Gross Profit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Expenses are other costs to the business aside from stock e.g. admin, adverts, insurances </a:t>
            </a:r>
            <a:r>
              <a:rPr kumimoji="0" lang="en-GB" sz="2400" b="0" i="0" u="none" strike="noStrike" kern="1200" cap="none" spc="0" normalizeH="0" baseline="0" noProof="0" dirty="0" err="1">
                <a:ln>
                  <a:noFill/>
                </a:ln>
                <a:solidFill>
                  <a:prstClr val="black"/>
                </a:solidFill>
                <a:effectLst/>
                <a:uLnTx/>
                <a:uFillTx/>
                <a:latin typeface="Calibri" panose="020F0502020204030204"/>
                <a:ea typeface="+mn-ea"/>
                <a:cs typeface="+mn-cs"/>
              </a:rPr>
              <a:t>etc</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08379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757</TotalTime>
  <Words>1711</Words>
  <Application>Microsoft Office PowerPoint</Application>
  <PresentationFormat>Widescreen</PresentationFormat>
  <Paragraphs>227</Paragraphs>
  <Slides>35</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Arial Black</vt:lpstr>
      <vt:lpstr>Arial Rounded MT Bold</vt:lpstr>
      <vt:lpstr>Calibri</vt:lpstr>
      <vt:lpstr>Calibri Light</vt:lpstr>
      <vt:lpstr>Office Theme</vt:lpstr>
      <vt:lpstr> Level 3 business taster</vt:lpstr>
      <vt:lpstr>Definition: Profit</vt:lpstr>
      <vt:lpstr>Statement of comprehensive income</vt:lpstr>
      <vt:lpstr> Tesco PLC statement of comprehensive income 2021- use this for the practice questions in this lesson </vt:lpstr>
      <vt:lpstr>Gross profit formula</vt:lpstr>
      <vt:lpstr>What is the GP for Tesco Plc?</vt:lpstr>
      <vt:lpstr>Answers to GP for Tesco PLC</vt:lpstr>
      <vt:lpstr>Conclusions from the GP figures</vt:lpstr>
      <vt:lpstr>Operating profit formula</vt:lpstr>
      <vt:lpstr>What is the OP for Tesco PLC?</vt:lpstr>
      <vt:lpstr>Answers to OP for Tesco PLC</vt:lpstr>
      <vt:lpstr>Conclusions from the Tesco Operating Profit (OP) figures</vt:lpstr>
      <vt:lpstr>Net profit formula</vt:lpstr>
      <vt:lpstr>What is the NP for Tesco PLC?</vt:lpstr>
      <vt:lpstr>Answers to NP for Tesco PLC</vt:lpstr>
      <vt:lpstr>Conclusions from Tesco’s Net Profit figures</vt:lpstr>
      <vt:lpstr>How the statement of comprehensive income helps to measure profitability</vt:lpstr>
      <vt:lpstr>What is a profit margin?</vt:lpstr>
      <vt:lpstr>Gross profit margin formula %</vt:lpstr>
      <vt:lpstr>What is the Gross Profit Margin (GPM) % for Tesco PLC?</vt:lpstr>
      <vt:lpstr>Answers to GPM Tesco PLC calculation</vt:lpstr>
      <vt:lpstr>Conclusions</vt:lpstr>
      <vt:lpstr>Operating profit margin formula %</vt:lpstr>
      <vt:lpstr>What is the operating profit margin % for Tesco plc?</vt:lpstr>
      <vt:lpstr>Answers to NPM Tesco PLC calculation</vt:lpstr>
      <vt:lpstr>Conclusions</vt:lpstr>
      <vt:lpstr>Net profit margin formula %</vt:lpstr>
      <vt:lpstr>What is the Net Profit Margin (NPM) % for Tesco plc?</vt:lpstr>
      <vt:lpstr>Answers to NPM Tesco PLC calculation</vt:lpstr>
      <vt:lpstr>Conclusions</vt:lpstr>
      <vt:lpstr>Ways to improve profitability – increase revenue</vt:lpstr>
      <vt:lpstr>Ways to improve profitability – reduce costs</vt:lpstr>
      <vt:lpstr>Profit vs cash</vt:lpstr>
      <vt:lpstr>Suggested activity</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Hilton</dc:creator>
  <cp:lastModifiedBy>Sarah Hilton for Revisionstation</cp:lastModifiedBy>
  <cp:revision>122</cp:revision>
  <cp:lastPrinted>2019-03-29T09:12:10Z</cp:lastPrinted>
  <dcterms:created xsi:type="dcterms:W3CDTF">2017-05-29T18:04:54Z</dcterms:created>
  <dcterms:modified xsi:type="dcterms:W3CDTF">2024-05-21T15:20:50Z</dcterms:modified>
</cp:coreProperties>
</file>