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8"/>
  </p:notesMasterIdLst>
  <p:sldIdLst>
    <p:sldId id="369" r:id="rId3"/>
    <p:sldId id="355" r:id="rId4"/>
    <p:sldId id="360" r:id="rId5"/>
    <p:sldId id="368" r:id="rId6"/>
    <p:sldId id="367" r:id="rId7"/>
    <p:sldId id="268" r:id="rId8"/>
    <p:sldId id="330" r:id="rId9"/>
    <p:sldId id="333" r:id="rId10"/>
    <p:sldId id="334" r:id="rId11"/>
    <p:sldId id="335" r:id="rId12"/>
    <p:sldId id="336" r:id="rId13"/>
    <p:sldId id="337" r:id="rId14"/>
    <p:sldId id="339" r:id="rId15"/>
    <p:sldId id="340" r:id="rId16"/>
    <p:sldId id="341" r:id="rId17"/>
    <p:sldId id="342" r:id="rId18"/>
    <p:sldId id="338" r:id="rId19"/>
    <p:sldId id="364" r:id="rId20"/>
    <p:sldId id="365" r:id="rId21"/>
    <p:sldId id="269" r:id="rId22"/>
    <p:sldId id="292" r:id="rId23"/>
    <p:sldId id="307" r:id="rId24"/>
    <p:sldId id="293" r:id="rId25"/>
    <p:sldId id="294" r:id="rId26"/>
    <p:sldId id="295" r:id="rId27"/>
    <p:sldId id="296" r:id="rId28"/>
    <p:sldId id="297" r:id="rId29"/>
    <p:sldId id="298" r:id="rId30"/>
    <p:sldId id="299" r:id="rId31"/>
    <p:sldId id="300" r:id="rId32"/>
    <p:sldId id="301" r:id="rId33"/>
    <p:sldId id="356" r:id="rId34"/>
    <p:sldId id="305" r:id="rId35"/>
    <p:sldId id="306" r:id="rId36"/>
    <p:sldId id="308" r:id="rId37"/>
    <p:sldId id="270" r:id="rId38"/>
    <p:sldId id="309" r:id="rId39"/>
    <p:sldId id="310" r:id="rId40"/>
    <p:sldId id="318" r:id="rId41"/>
    <p:sldId id="316" r:id="rId42"/>
    <p:sldId id="271" r:id="rId43"/>
    <p:sldId id="289" r:id="rId44"/>
    <p:sldId id="288" r:id="rId45"/>
    <p:sldId id="290" r:id="rId46"/>
    <p:sldId id="350"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CCFF"/>
    <a:srgbClr val="CC99FF"/>
    <a:srgbClr val="CC66FF"/>
    <a:srgbClr val="00CC66"/>
    <a:srgbClr val="CC9900"/>
    <a:srgbClr val="FFFFCC"/>
    <a:srgbClr val="CCCC00"/>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5071" autoAdjust="0"/>
  </p:normalViewPr>
  <p:slideViewPr>
    <p:cSldViewPr snapToGrid="0">
      <p:cViewPr varScale="1">
        <p:scale>
          <a:sx n="80" d="100"/>
          <a:sy n="80" d="100"/>
        </p:scale>
        <p:origin x="71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E894C9-DADF-4245-9268-27C6414AFF69}" type="datetimeFigureOut">
              <a:rPr lang="en-GB" smtClean="0"/>
              <a:t>21/05/2024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DB3A72-4699-4C64-A1F1-8BC813CFAF59}" type="slidenum">
              <a:rPr lang="en-GB" smtClean="0"/>
              <a:t>‹#›</a:t>
            </a:fld>
            <a:endParaRPr lang="en-GB"/>
          </a:p>
        </p:txBody>
      </p:sp>
    </p:spTree>
    <p:extLst>
      <p:ext uri="{BB962C8B-B14F-4D97-AF65-F5344CB8AC3E}">
        <p14:creationId xmlns:p14="http://schemas.microsoft.com/office/powerpoint/2010/main" val="41968338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Sauce</a:t>
            </a:r>
          </a:p>
          <a:p>
            <a:endParaRPr lang="en-GB" dirty="0" smtClean="0"/>
          </a:p>
        </p:txBody>
      </p:sp>
      <p:sp>
        <p:nvSpPr>
          <p:cNvPr id="4" name="Slide Number Placeholder 3"/>
          <p:cNvSpPr>
            <a:spLocks noGrp="1"/>
          </p:cNvSpPr>
          <p:nvPr>
            <p:ph type="sldNum" sz="quarter" idx="10"/>
          </p:nvPr>
        </p:nvSpPr>
        <p:spPr/>
        <p:txBody>
          <a:bodyPr/>
          <a:lstStyle/>
          <a:p>
            <a:fld id="{55DB3A72-4699-4C64-A1F1-8BC813CFAF59}" type="slidenum">
              <a:rPr lang="en-GB" smtClean="0"/>
              <a:t>2</a:t>
            </a:fld>
            <a:endParaRPr lang="en-GB"/>
          </a:p>
        </p:txBody>
      </p:sp>
    </p:spTree>
    <p:extLst>
      <p:ext uri="{BB962C8B-B14F-4D97-AF65-F5344CB8AC3E}">
        <p14:creationId xmlns:p14="http://schemas.microsoft.com/office/powerpoint/2010/main" val="13434807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Unhappy customers go elsewhere and the</a:t>
            </a:r>
            <a:r>
              <a:rPr lang="en-GB" baseline="0" dirty="0" smtClean="0"/>
              <a:t> competitors gain sales</a:t>
            </a:r>
            <a:endParaRPr lang="en-GB" dirty="0"/>
          </a:p>
        </p:txBody>
      </p:sp>
      <p:sp>
        <p:nvSpPr>
          <p:cNvPr id="4" name="Slide Number Placeholder 3"/>
          <p:cNvSpPr>
            <a:spLocks noGrp="1"/>
          </p:cNvSpPr>
          <p:nvPr>
            <p:ph type="sldNum" sz="quarter" idx="10"/>
          </p:nvPr>
        </p:nvSpPr>
        <p:spPr/>
        <p:txBody>
          <a:bodyPr/>
          <a:lstStyle/>
          <a:p>
            <a:fld id="{55DB3A72-4699-4C64-A1F1-8BC813CFAF59}" type="slidenum">
              <a:rPr lang="en-GB" smtClean="0"/>
              <a:t>24</a:t>
            </a:fld>
            <a:endParaRPr lang="en-GB"/>
          </a:p>
        </p:txBody>
      </p:sp>
    </p:spTree>
    <p:extLst>
      <p:ext uri="{BB962C8B-B14F-4D97-AF65-F5344CB8AC3E}">
        <p14:creationId xmlns:p14="http://schemas.microsoft.com/office/powerpoint/2010/main" val="34898073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Higher costs means lower profitability.</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2209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Can hold lower stocks</a:t>
            </a:r>
            <a:endParaRPr lang="en-GB" dirty="0"/>
          </a:p>
        </p:txBody>
      </p:sp>
      <p:sp>
        <p:nvSpPr>
          <p:cNvPr id="4" name="Slide Number Placeholder 3"/>
          <p:cNvSpPr>
            <a:spLocks noGrp="1"/>
          </p:cNvSpPr>
          <p:nvPr>
            <p:ph type="sldNum" sz="quarter" idx="10"/>
          </p:nvPr>
        </p:nvSpPr>
        <p:spPr/>
        <p:txBody>
          <a:bodyPr/>
          <a:lstStyle/>
          <a:p>
            <a:fld id="{55DB3A72-4699-4C64-A1F1-8BC813CFAF59}" type="slidenum">
              <a:rPr lang="en-GB" smtClean="0"/>
              <a:t>32</a:t>
            </a:fld>
            <a:endParaRPr lang="en-GB"/>
          </a:p>
        </p:txBody>
      </p:sp>
    </p:spTree>
    <p:extLst>
      <p:ext uri="{BB962C8B-B14F-4D97-AF65-F5344CB8AC3E}">
        <p14:creationId xmlns:p14="http://schemas.microsoft.com/office/powerpoint/2010/main" val="1873926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Component: more than one part put together like a mug with a handle</a:t>
            </a:r>
            <a:endParaRPr lang="en-GB" dirty="0"/>
          </a:p>
        </p:txBody>
      </p:sp>
      <p:sp>
        <p:nvSpPr>
          <p:cNvPr id="4" name="Slide Number Placeholder 3"/>
          <p:cNvSpPr>
            <a:spLocks noGrp="1"/>
          </p:cNvSpPr>
          <p:nvPr>
            <p:ph type="sldNum" sz="quarter" idx="10"/>
          </p:nvPr>
        </p:nvSpPr>
        <p:spPr/>
        <p:txBody>
          <a:bodyPr/>
          <a:lstStyle/>
          <a:p>
            <a:fld id="{55DB3A72-4699-4C64-A1F1-8BC813CFAF59}" type="slidenum">
              <a:rPr lang="en-GB" smtClean="0"/>
              <a:t>37</a:t>
            </a:fld>
            <a:endParaRPr lang="en-GB"/>
          </a:p>
        </p:txBody>
      </p:sp>
    </p:spTree>
    <p:extLst>
      <p:ext uri="{BB962C8B-B14F-4D97-AF65-F5344CB8AC3E}">
        <p14:creationId xmlns:p14="http://schemas.microsoft.com/office/powerpoint/2010/main" val="1254416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5DB3A72-4699-4C64-A1F1-8BC813CFAF59}" type="slidenum">
              <a:rPr lang="en-GB" smtClean="0"/>
              <a:t>43</a:t>
            </a:fld>
            <a:endParaRPr lang="en-GB"/>
          </a:p>
        </p:txBody>
      </p:sp>
    </p:spTree>
    <p:extLst>
      <p:ext uri="{BB962C8B-B14F-4D97-AF65-F5344CB8AC3E}">
        <p14:creationId xmlns:p14="http://schemas.microsoft.com/office/powerpoint/2010/main" val="4054045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Sauce</a:t>
            </a:r>
          </a:p>
          <a:p>
            <a:endParaRPr lang="en-GB"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DB3A72-4699-4C64-A1F1-8BC813CFAF5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111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Yes</a:t>
            </a:r>
            <a:endParaRPr lang="en-GB" dirty="0"/>
          </a:p>
        </p:txBody>
      </p:sp>
      <p:sp>
        <p:nvSpPr>
          <p:cNvPr id="4" name="Slide Number Placeholder 3"/>
          <p:cNvSpPr>
            <a:spLocks noGrp="1"/>
          </p:cNvSpPr>
          <p:nvPr>
            <p:ph type="sldNum" sz="quarter" idx="10"/>
          </p:nvPr>
        </p:nvSpPr>
        <p:spPr/>
        <p:txBody>
          <a:bodyPr/>
          <a:lstStyle/>
          <a:p>
            <a:fld id="{55DB3A72-4699-4C64-A1F1-8BC813CFAF59}" type="slidenum">
              <a:rPr lang="en-GB" smtClean="0"/>
              <a:t>7</a:t>
            </a:fld>
            <a:endParaRPr lang="en-GB"/>
          </a:p>
        </p:txBody>
      </p:sp>
    </p:spTree>
    <p:extLst>
      <p:ext uri="{BB962C8B-B14F-4D97-AF65-F5344CB8AC3E}">
        <p14:creationId xmlns:p14="http://schemas.microsoft.com/office/powerpoint/2010/main" val="2164032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Manufacture is making the parts, assembly is putting parts made by other companies together</a:t>
            </a:r>
            <a:r>
              <a:rPr lang="en-GB" baseline="0" dirty="0" smtClean="0"/>
              <a:t> to make another product – like a car. </a:t>
            </a:r>
            <a:endParaRPr lang="en-GB" dirty="0"/>
          </a:p>
        </p:txBody>
      </p:sp>
      <p:sp>
        <p:nvSpPr>
          <p:cNvPr id="4" name="Slide Number Placeholder 3"/>
          <p:cNvSpPr>
            <a:spLocks noGrp="1"/>
          </p:cNvSpPr>
          <p:nvPr>
            <p:ph type="sldNum" sz="quarter" idx="10"/>
          </p:nvPr>
        </p:nvSpPr>
        <p:spPr/>
        <p:txBody>
          <a:bodyPr/>
          <a:lstStyle/>
          <a:p>
            <a:fld id="{55DB3A72-4699-4C64-A1F1-8BC813CFAF59}" type="slidenum">
              <a:rPr lang="en-GB" smtClean="0"/>
              <a:t>8</a:t>
            </a:fld>
            <a:endParaRPr lang="en-GB"/>
          </a:p>
        </p:txBody>
      </p:sp>
    </p:spTree>
    <p:extLst>
      <p:ext uri="{BB962C8B-B14F-4D97-AF65-F5344CB8AC3E}">
        <p14:creationId xmlns:p14="http://schemas.microsoft.com/office/powerpoint/2010/main" val="41122190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Her Majesty’s Revenue and Customs, they collect the tax in the UK</a:t>
            </a:r>
            <a:endParaRPr lang="en-GB" dirty="0"/>
          </a:p>
        </p:txBody>
      </p:sp>
      <p:sp>
        <p:nvSpPr>
          <p:cNvPr id="4" name="Slide Number Placeholder 3"/>
          <p:cNvSpPr>
            <a:spLocks noGrp="1"/>
          </p:cNvSpPr>
          <p:nvPr>
            <p:ph type="sldNum" sz="quarter" idx="10"/>
          </p:nvPr>
        </p:nvSpPr>
        <p:spPr/>
        <p:txBody>
          <a:bodyPr/>
          <a:lstStyle/>
          <a:p>
            <a:fld id="{55DB3A72-4699-4C64-A1F1-8BC813CFAF59}" type="slidenum">
              <a:rPr lang="en-GB" smtClean="0"/>
              <a:t>9</a:t>
            </a:fld>
            <a:endParaRPr lang="en-GB"/>
          </a:p>
        </p:txBody>
      </p:sp>
    </p:spTree>
    <p:extLst>
      <p:ext uri="{BB962C8B-B14F-4D97-AF65-F5344CB8AC3E}">
        <p14:creationId xmlns:p14="http://schemas.microsoft.com/office/powerpoint/2010/main" val="3546003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Risk</a:t>
            </a:r>
            <a:r>
              <a:rPr lang="en-GB" baseline="0" dirty="0" smtClean="0"/>
              <a:t> of losing data</a:t>
            </a:r>
          </a:p>
          <a:p>
            <a:r>
              <a:rPr lang="en-GB" baseline="0" dirty="0" smtClean="0"/>
              <a:t>Open up to hacking, malware and security breaches</a:t>
            </a:r>
          </a:p>
          <a:p>
            <a:r>
              <a:rPr lang="en-GB" baseline="0" dirty="0" smtClean="0"/>
              <a:t>Loss of control over IT function</a:t>
            </a:r>
            <a:endParaRPr lang="en-GB" dirty="0"/>
          </a:p>
        </p:txBody>
      </p:sp>
      <p:sp>
        <p:nvSpPr>
          <p:cNvPr id="4" name="Slide Number Placeholder 3"/>
          <p:cNvSpPr>
            <a:spLocks noGrp="1"/>
          </p:cNvSpPr>
          <p:nvPr>
            <p:ph type="sldNum" sz="quarter" idx="10"/>
          </p:nvPr>
        </p:nvSpPr>
        <p:spPr/>
        <p:txBody>
          <a:bodyPr/>
          <a:lstStyle/>
          <a:p>
            <a:fld id="{55DB3A72-4699-4C64-A1F1-8BC813CFAF59}" type="slidenum">
              <a:rPr lang="en-GB" smtClean="0"/>
              <a:t>10</a:t>
            </a:fld>
            <a:endParaRPr lang="en-GB"/>
          </a:p>
        </p:txBody>
      </p:sp>
    </p:spTree>
    <p:extLst>
      <p:ext uri="{BB962C8B-B14F-4D97-AF65-F5344CB8AC3E}">
        <p14:creationId xmlns:p14="http://schemas.microsoft.com/office/powerpoint/2010/main" val="39385980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UPS</a:t>
            </a:r>
          </a:p>
          <a:p>
            <a:r>
              <a:rPr lang="en-GB" dirty="0" smtClean="0"/>
              <a:t>Yodel</a:t>
            </a:r>
          </a:p>
          <a:p>
            <a:r>
              <a:rPr lang="en-GB" dirty="0" err="1" smtClean="0"/>
              <a:t>Deliveroo</a:t>
            </a:r>
            <a:endParaRPr lang="en-GB" dirty="0" smtClean="0"/>
          </a:p>
          <a:p>
            <a:r>
              <a:rPr lang="en-GB" dirty="0" smtClean="0"/>
              <a:t>Eddie Stobart</a:t>
            </a:r>
          </a:p>
          <a:p>
            <a:r>
              <a:rPr lang="en-GB" dirty="0" smtClean="0"/>
              <a:t>DHL</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35744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31224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5682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DD4F0FDA-0617-44BA-8912-2300FAC58C4F}"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4DF5350-EC48-4A0C-A1ED-78DD64F1FE62}" type="slidenum">
              <a:rPr lang="en-GB" smtClean="0"/>
              <a:t>‹#›</a:t>
            </a:fld>
            <a:endParaRPr lang="en-GB"/>
          </a:p>
        </p:txBody>
      </p:sp>
    </p:spTree>
    <p:extLst>
      <p:ext uri="{BB962C8B-B14F-4D97-AF65-F5344CB8AC3E}">
        <p14:creationId xmlns:p14="http://schemas.microsoft.com/office/powerpoint/2010/main" val="2168965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D4F0FDA-0617-44BA-8912-2300FAC58C4F}"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4DF5350-EC48-4A0C-A1ED-78DD64F1FE62}" type="slidenum">
              <a:rPr lang="en-GB" smtClean="0"/>
              <a:t>‹#›</a:t>
            </a:fld>
            <a:endParaRPr lang="en-GB"/>
          </a:p>
        </p:txBody>
      </p:sp>
    </p:spTree>
    <p:extLst>
      <p:ext uri="{BB962C8B-B14F-4D97-AF65-F5344CB8AC3E}">
        <p14:creationId xmlns:p14="http://schemas.microsoft.com/office/powerpoint/2010/main" val="2447126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D4F0FDA-0617-44BA-8912-2300FAC58C4F}"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4DF5350-EC48-4A0C-A1ED-78DD64F1FE62}" type="slidenum">
              <a:rPr lang="en-GB" smtClean="0"/>
              <a:t>‹#›</a:t>
            </a:fld>
            <a:endParaRPr lang="en-GB"/>
          </a:p>
        </p:txBody>
      </p:sp>
    </p:spTree>
    <p:extLst>
      <p:ext uri="{BB962C8B-B14F-4D97-AF65-F5344CB8AC3E}">
        <p14:creationId xmlns:p14="http://schemas.microsoft.com/office/powerpoint/2010/main" val="8555425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9421228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4897049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0C1EECA-D644-4F04-882C-CE601AE152BD}"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1129273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0C1EECA-D644-4F04-882C-CE601AE152BD}" type="datetimeFigureOut">
              <a:rPr lang="en-GB" smtClean="0"/>
              <a:t>21/05/2024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3977653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F0C1EECA-D644-4F04-882C-CE601AE152BD}" type="datetimeFigureOut">
              <a:rPr lang="en-GB" smtClean="0"/>
              <a:t>21/05/2024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41033858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0C1EECA-D644-4F04-882C-CE601AE152BD}" type="datetimeFigureOut">
              <a:rPr lang="en-GB" smtClean="0"/>
              <a:t>21/05/2024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7371339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C1EECA-D644-4F04-882C-CE601AE152BD}" type="datetimeFigureOut">
              <a:rPr lang="en-GB" smtClean="0"/>
              <a:t>21/05/2024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8362542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0C1EECA-D644-4F04-882C-CE601AE152BD}" type="datetimeFigureOut">
              <a:rPr lang="en-GB" smtClean="0"/>
              <a:t>21/05/2024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946035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D4F0FDA-0617-44BA-8912-2300FAC58C4F}"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4DF5350-EC48-4A0C-A1ED-78DD64F1FE62}" type="slidenum">
              <a:rPr lang="en-GB" smtClean="0"/>
              <a:t>‹#›</a:t>
            </a:fld>
            <a:endParaRPr lang="en-GB"/>
          </a:p>
        </p:txBody>
      </p:sp>
    </p:spTree>
    <p:extLst>
      <p:ext uri="{BB962C8B-B14F-4D97-AF65-F5344CB8AC3E}">
        <p14:creationId xmlns:p14="http://schemas.microsoft.com/office/powerpoint/2010/main" val="17787120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0C1EECA-D644-4F04-882C-CE601AE152BD}" type="datetimeFigureOut">
              <a:rPr lang="en-GB" smtClean="0"/>
              <a:t>21/05/2024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8014801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0737703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020130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D4F0FDA-0617-44BA-8912-2300FAC58C4F}"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4DF5350-EC48-4A0C-A1ED-78DD64F1FE62}" type="slidenum">
              <a:rPr lang="en-GB" smtClean="0"/>
              <a:t>‹#›</a:t>
            </a:fld>
            <a:endParaRPr lang="en-GB"/>
          </a:p>
        </p:txBody>
      </p:sp>
    </p:spTree>
    <p:extLst>
      <p:ext uri="{BB962C8B-B14F-4D97-AF65-F5344CB8AC3E}">
        <p14:creationId xmlns:p14="http://schemas.microsoft.com/office/powerpoint/2010/main" val="3352606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DD4F0FDA-0617-44BA-8912-2300FAC58C4F}" type="datetimeFigureOut">
              <a:rPr lang="en-GB" smtClean="0"/>
              <a:t>21/05/2024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4DF5350-EC48-4A0C-A1ED-78DD64F1FE62}" type="slidenum">
              <a:rPr lang="en-GB" smtClean="0"/>
              <a:t>‹#›</a:t>
            </a:fld>
            <a:endParaRPr lang="en-GB"/>
          </a:p>
        </p:txBody>
      </p:sp>
    </p:spTree>
    <p:extLst>
      <p:ext uri="{BB962C8B-B14F-4D97-AF65-F5344CB8AC3E}">
        <p14:creationId xmlns:p14="http://schemas.microsoft.com/office/powerpoint/2010/main" val="1965349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D4F0FDA-0617-44BA-8912-2300FAC58C4F}" type="datetimeFigureOut">
              <a:rPr lang="en-GB" smtClean="0"/>
              <a:t>21/05/2024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4DF5350-EC48-4A0C-A1ED-78DD64F1FE62}" type="slidenum">
              <a:rPr lang="en-GB" smtClean="0"/>
              <a:t>‹#›</a:t>
            </a:fld>
            <a:endParaRPr lang="en-GB"/>
          </a:p>
        </p:txBody>
      </p:sp>
    </p:spTree>
    <p:extLst>
      <p:ext uri="{BB962C8B-B14F-4D97-AF65-F5344CB8AC3E}">
        <p14:creationId xmlns:p14="http://schemas.microsoft.com/office/powerpoint/2010/main" val="2371521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DD4F0FDA-0617-44BA-8912-2300FAC58C4F}" type="datetimeFigureOut">
              <a:rPr lang="en-GB" smtClean="0"/>
              <a:t>21/05/2024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4DF5350-EC48-4A0C-A1ED-78DD64F1FE62}" type="slidenum">
              <a:rPr lang="en-GB" smtClean="0"/>
              <a:t>‹#›</a:t>
            </a:fld>
            <a:endParaRPr lang="en-GB"/>
          </a:p>
        </p:txBody>
      </p:sp>
    </p:spTree>
    <p:extLst>
      <p:ext uri="{BB962C8B-B14F-4D97-AF65-F5344CB8AC3E}">
        <p14:creationId xmlns:p14="http://schemas.microsoft.com/office/powerpoint/2010/main" val="676523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4F0FDA-0617-44BA-8912-2300FAC58C4F}" type="datetimeFigureOut">
              <a:rPr lang="en-GB" smtClean="0"/>
              <a:t>21/05/2024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4DF5350-EC48-4A0C-A1ED-78DD64F1FE62}" type="slidenum">
              <a:rPr lang="en-GB" smtClean="0"/>
              <a:t>‹#›</a:t>
            </a:fld>
            <a:endParaRPr lang="en-GB"/>
          </a:p>
        </p:txBody>
      </p:sp>
    </p:spTree>
    <p:extLst>
      <p:ext uri="{BB962C8B-B14F-4D97-AF65-F5344CB8AC3E}">
        <p14:creationId xmlns:p14="http://schemas.microsoft.com/office/powerpoint/2010/main" val="27014620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D4F0FDA-0617-44BA-8912-2300FAC58C4F}" type="datetimeFigureOut">
              <a:rPr lang="en-GB" smtClean="0"/>
              <a:t>21/05/2024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4DF5350-EC48-4A0C-A1ED-78DD64F1FE62}" type="slidenum">
              <a:rPr lang="en-GB" smtClean="0"/>
              <a:t>‹#›</a:t>
            </a:fld>
            <a:endParaRPr lang="en-GB"/>
          </a:p>
        </p:txBody>
      </p:sp>
    </p:spTree>
    <p:extLst>
      <p:ext uri="{BB962C8B-B14F-4D97-AF65-F5344CB8AC3E}">
        <p14:creationId xmlns:p14="http://schemas.microsoft.com/office/powerpoint/2010/main" val="2089705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D4F0FDA-0617-44BA-8912-2300FAC58C4F}" type="datetimeFigureOut">
              <a:rPr lang="en-GB" smtClean="0"/>
              <a:t>21/05/2024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4DF5350-EC48-4A0C-A1ED-78DD64F1FE62}" type="slidenum">
              <a:rPr lang="en-GB" smtClean="0"/>
              <a:t>‹#›</a:t>
            </a:fld>
            <a:endParaRPr lang="en-GB"/>
          </a:p>
        </p:txBody>
      </p:sp>
    </p:spTree>
    <p:extLst>
      <p:ext uri="{BB962C8B-B14F-4D97-AF65-F5344CB8AC3E}">
        <p14:creationId xmlns:p14="http://schemas.microsoft.com/office/powerpoint/2010/main" val="456110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4F0FDA-0617-44BA-8912-2300FAC58C4F}" type="datetimeFigureOut">
              <a:rPr lang="en-GB" smtClean="0"/>
              <a:t>21/05/2024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DF5350-EC48-4A0C-A1ED-78DD64F1FE62}" type="slidenum">
              <a:rPr lang="en-GB" smtClean="0"/>
              <a:t>‹#›</a:t>
            </a:fld>
            <a:endParaRPr lang="en-GB"/>
          </a:p>
        </p:txBody>
      </p:sp>
    </p:spTree>
    <p:extLst>
      <p:ext uri="{BB962C8B-B14F-4D97-AF65-F5344CB8AC3E}">
        <p14:creationId xmlns:p14="http://schemas.microsoft.com/office/powerpoint/2010/main" val="35340573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C1EECA-D644-4F04-882C-CE601AE152BD}" type="datetimeFigureOut">
              <a:rPr lang="en-GB" smtClean="0"/>
              <a:t>21/05/2024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E1AFFD-E431-4945-8358-AC8F848F815E}" type="slidenum">
              <a:rPr lang="en-GB" smtClean="0"/>
              <a:t>‹#›</a:t>
            </a:fld>
            <a:endParaRPr lang="en-GB"/>
          </a:p>
        </p:txBody>
      </p:sp>
    </p:spTree>
    <p:extLst>
      <p:ext uri="{BB962C8B-B14F-4D97-AF65-F5344CB8AC3E}">
        <p14:creationId xmlns:p14="http://schemas.microsoft.com/office/powerpoint/2010/main" val="39732894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30.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www.youtube.com/watch?v=lZPO5RclZEo"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8" Type="http://schemas.openxmlformats.org/officeDocument/2006/relationships/hyperlink" Target="https://www.youtube.com/watch?v=v8U2zKW2Nr8" TargetMode="External"/><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hyperlink" Target="https://www.youtube.com/watch?v=t5MwlpayiS4" TargetMode="External"/><Relationship Id="rId1" Type="http://schemas.openxmlformats.org/officeDocument/2006/relationships/slideLayout" Target="../slideLayouts/slideLayout2.xml"/><Relationship Id="rId6" Type="http://schemas.openxmlformats.org/officeDocument/2006/relationships/hyperlink" Target="https://www.youtube.com/watch?v=yKCmBcRbxk0" TargetMode="External"/><Relationship Id="rId5" Type="http://schemas.openxmlformats.org/officeDocument/2006/relationships/image" Target="../media/image6.png"/><Relationship Id="rId4" Type="http://schemas.openxmlformats.org/officeDocument/2006/relationships/hyperlink" Target="https://www.youtube.com/watch?v=bKRoBljcoWA" TargetMode="External"/><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
            </a:r>
            <a:br>
              <a:rPr lang="en-GB" dirty="0" smtClean="0"/>
            </a:br>
            <a:r>
              <a:rPr lang="en-GB" dirty="0" smtClean="0"/>
              <a:t>Level 3 business taster</a:t>
            </a:r>
            <a:endParaRPr lang="en-GB" dirty="0"/>
          </a:p>
        </p:txBody>
      </p:sp>
      <p:sp>
        <p:nvSpPr>
          <p:cNvPr id="3" name="Subtitle 2"/>
          <p:cNvSpPr>
            <a:spLocks noGrp="1"/>
          </p:cNvSpPr>
          <p:nvPr>
            <p:ph type="subTitle" idx="1"/>
          </p:nvPr>
        </p:nvSpPr>
        <p:spPr/>
        <p:txBody>
          <a:bodyPr>
            <a:normAutofit/>
          </a:bodyPr>
          <a:lstStyle/>
          <a:p>
            <a:r>
              <a:rPr lang="en-GB" sz="4800" b="1" dirty="0" smtClean="0">
                <a:solidFill>
                  <a:srgbClr val="FF0000"/>
                </a:solidFill>
              </a:rPr>
              <a:t>Production</a:t>
            </a:r>
            <a:endParaRPr lang="en-GB" sz="4800" b="1" dirty="0">
              <a:solidFill>
                <a:srgbClr val="FF00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9714" y="4535804"/>
            <a:ext cx="6157367" cy="2112645"/>
          </a:xfrm>
          <a:prstGeom prst="rect">
            <a:avLst/>
          </a:prstGeom>
        </p:spPr>
      </p:pic>
      <p:pic>
        <p:nvPicPr>
          <p:cNvPr id="8" name="Picture 7"/>
          <p:cNvPicPr>
            <a:picLocks noChangeAspect="1"/>
          </p:cNvPicPr>
          <p:nvPr/>
        </p:nvPicPr>
        <p:blipFill>
          <a:blip r:embed="rId3"/>
          <a:stretch>
            <a:fillRect/>
          </a:stretch>
        </p:blipFill>
        <p:spPr>
          <a:xfrm>
            <a:off x="1" y="1"/>
            <a:ext cx="3905250" cy="2452134"/>
          </a:xfrm>
          <a:prstGeom prst="rect">
            <a:avLst/>
          </a:prstGeom>
        </p:spPr>
      </p:pic>
      <p:pic>
        <p:nvPicPr>
          <p:cNvPr id="9" name="Picture 8"/>
          <p:cNvPicPr>
            <a:picLocks noChangeAspect="1"/>
          </p:cNvPicPr>
          <p:nvPr/>
        </p:nvPicPr>
        <p:blipFill>
          <a:blip r:embed="rId4"/>
          <a:stretch>
            <a:fillRect/>
          </a:stretch>
        </p:blipFill>
        <p:spPr>
          <a:xfrm>
            <a:off x="8121623" y="0"/>
            <a:ext cx="4070377" cy="2666799"/>
          </a:xfrm>
          <a:prstGeom prst="rect">
            <a:avLst/>
          </a:prstGeom>
        </p:spPr>
      </p:pic>
    </p:spTree>
    <p:extLst>
      <p:ext uri="{BB962C8B-B14F-4D97-AF65-F5344CB8AC3E}">
        <p14:creationId xmlns:p14="http://schemas.microsoft.com/office/powerpoint/2010/main" val="1499803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Outsourcing: IT</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a:bodyPr>
          <a:lstStyle/>
          <a:p>
            <a:r>
              <a:rPr lang="en-GB" dirty="0" smtClean="0"/>
              <a:t>Buying, operating and </a:t>
            </a:r>
            <a:r>
              <a:rPr lang="en-GB" dirty="0"/>
              <a:t>maintaining </a:t>
            </a:r>
            <a:r>
              <a:rPr lang="en-GB" dirty="0" smtClean="0"/>
              <a:t>IT systems can be easily outsourced</a:t>
            </a:r>
          </a:p>
          <a:p>
            <a:r>
              <a:rPr lang="en-GB" dirty="0" smtClean="0"/>
              <a:t>Hiring IT </a:t>
            </a:r>
            <a:r>
              <a:rPr lang="en-GB" dirty="0"/>
              <a:t>staff and training </a:t>
            </a:r>
            <a:r>
              <a:rPr lang="en-GB" dirty="0" smtClean="0"/>
              <a:t>employees on new software and hardware </a:t>
            </a:r>
            <a:r>
              <a:rPr lang="en-GB" dirty="0"/>
              <a:t>can </a:t>
            </a:r>
            <a:r>
              <a:rPr lang="en-GB" dirty="0" smtClean="0"/>
              <a:t>be </a:t>
            </a:r>
            <a:r>
              <a:rPr lang="en-GB" dirty="0"/>
              <a:t>very </a:t>
            </a:r>
            <a:r>
              <a:rPr lang="en-GB" dirty="0" smtClean="0"/>
              <a:t>costly and time consuming for small and medium sized businesses</a:t>
            </a:r>
          </a:p>
          <a:p>
            <a:r>
              <a:rPr lang="en-GB" dirty="0" smtClean="0"/>
              <a:t>By </a:t>
            </a:r>
            <a:r>
              <a:rPr lang="en-GB" dirty="0"/>
              <a:t>outsourcing </a:t>
            </a:r>
            <a:r>
              <a:rPr lang="en-GB" dirty="0" smtClean="0"/>
              <a:t>the IT function the business </a:t>
            </a:r>
            <a:r>
              <a:rPr lang="en-GB" dirty="0"/>
              <a:t>can obtain the latest technology and suitably skilled </a:t>
            </a:r>
            <a:r>
              <a:rPr lang="en-GB" dirty="0" smtClean="0"/>
              <a:t>staff</a:t>
            </a:r>
            <a:endParaRPr lang="en-GB" dirty="0"/>
          </a:p>
        </p:txBody>
      </p:sp>
      <p:pic>
        <p:nvPicPr>
          <p:cNvPr id="6" name="Picture 5"/>
          <p:cNvPicPr>
            <a:picLocks noChangeAspect="1"/>
          </p:cNvPicPr>
          <p:nvPr/>
        </p:nvPicPr>
        <p:blipFill>
          <a:blip r:embed="rId3"/>
          <a:stretch>
            <a:fillRect/>
          </a:stretch>
        </p:blipFill>
        <p:spPr>
          <a:xfrm>
            <a:off x="6172200" y="1825625"/>
            <a:ext cx="5181600" cy="34211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6172200" y="5246810"/>
            <a:ext cx="5181600" cy="138499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2800" b="1" dirty="0" smtClean="0">
                <a:solidFill>
                  <a:srgbClr val="FF0000"/>
                </a:solidFill>
              </a:rPr>
              <a:t>What are the drawbacks of outsourcing IT to another company?</a:t>
            </a:r>
            <a:endParaRPr lang="en-GB" sz="2800" b="1" dirty="0">
              <a:solidFill>
                <a:srgbClr val="FF0000"/>
              </a:solidFill>
            </a:endParaRPr>
          </a:p>
        </p:txBody>
      </p:sp>
    </p:spTree>
    <p:extLst>
      <p:ext uri="{BB962C8B-B14F-4D97-AF65-F5344CB8AC3E}">
        <p14:creationId xmlns:p14="http://schemas.microsoft.com/office/powerpoint/2010/main" val="29669609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Outsourcing: Delivery</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smtClean="0"/>
              <a:t>Larger </a:t>
            </a:r>
            <a:r>
              <a:rPr lang="en-GB" dirty="0"/>
              <a:t>businesses might prefer to contract a major delivery firm rather than maintain their own </a:t>
            </a:r>
            <a:r>
              <a:rPr lang="en-GB" dirty="0" smtClean="0"/>
              <a:t>fleet</a:t>
            </a:r>
            <a:r>
              <a:rPr lang="en-GB" dirty="0"/>
              <a:t> </a:t>
            </a:r>
            <a:r>
              <a:rPr lang="en-GB" dirty="0" smtClean="0"/>
              <a:t>of lorries and vans</a:t>
            </a:r>
          </a:p>
          <a:p>
            <a:r>
              <a:rPr lang="en-GB" dirty="0" smtClean="0"/>
              <a:t>The </a:t>
            </a:r>
            <a:r>
              <a:rPr lang="en-GB" dirty="0"/>
              <a:t>business can hire the expertise to </a:t>
            </a:r>
            <a:r>
              <a:rPr lang="en-GB" dirty="0" smtClean="0"/>
              <a:t>solve their logistics and distribution problems</a:t>
            </a:r>
            <a:endParaRPr lang="en-GB" dirty="0" smtClean="0">
              <a:solidFill>
                <a:schemeClr val="tx1"/>
              </a:solidFill>
            </a:endParaRPr>
          </a:p>
          <a:p>
            <a:r>
              <a:rPr lang="en-GB" dirty="0"/>
              <a:t>Did you know that the Yodel name is a contraction of the words “your delivery”?</a:t>
            </a:r>
          </a:p>
          <a:p>
            <a:endParaRPr lang="en-GB" dirty="0" smtClean="0"/>
          </a:p>
          <a:p>
            <a:endParaRPr lang="en-GB" dirty="0"/>
          </a:p>
        </p:txBody>
      </p:sp>
      <p:pic>
        <p:nvPicPr>
          <p:cNvPr id="2050" name="Picture 2" descr="Image result for yodel"/>
          <p:cNvPicPr>
            <a:picLocks noGrp="1" noChangeAspect="1" noChangeArrowheads="1"/>
          </p:cNvPicPr>
          <p:nvPr>
            <p:ph sz="half" idx="2"/>
          </p:nvPr>
        </p:nvPicPr>
        <p:blipFill>
          <a:blip r:embed="rId3">
            <a:extLst>
              <a:ext uri="{28A0092B-C50C-407E-A947-70E740481C1C}">
                <a14:useLocalDpi xmlns:a14="http://schemas.microsoft.com/office/drawing/2010/main"/>
              </a:ext>
            </a:extLst>
          </a:blip>
          <a:srcRect/>
          <a:stretch>
            <a:fillRect/>
          </a:stretch>
        </p:blipFill>
        <p:spPr bwMode="auto">
          <a:xfrm>
            <a:off x="6096000" y="1825625"/>
            <a:ext cx="5143500" cy="32956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14="http://schemas.microsoft.com/office/drawing/2010/main">
                <a:solidFill>
                  <a:srgbClr val="FFFFFF"/>
                </a:solidFill>
              </a14:hiddenFill>
            </a:ext>
          </a:extLst>
        </p:spPr>
      </p:pic>
      <p:sp>
        <p:nvSpPr>
          <p:cNvPr id="4" name="Rectangle 3"/>
          <p:cNvSpPr/>
          <p:nvPr/>
        </p:nvSpPr>
        <p:spPr>
          <a:xfrm>
            <a:off x="6096000" y="5222856"/>
            <a:ext cx="5143500" cy="95410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GB" sz="2800" b="1" dirty="0">
                <a:solidFill>
                  <a:srgbClr val="FF0000"/>
                </a:solidFill>
              </a:rPr>
              <a:t>Can you name at least 3 other delivery companies?</a:t>
            </a:r>
          </a:p>
        </p:txBody>
      </p:sp>
    </p:spTree>
    <p:extLst>
      <p:ext uri="{BB962C8B-B14F-4D97-AF65-F5344CB8AC3E}">
        <p14:creationId xmlns:p14="http://schemas.microsoft.com/office/powerpoint/2010/main" val="8039748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Use of temporary and part-time employees</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a:bodyPr>
          <a:lstStyle/>
          <a:p>
            <a:r>
              <a:rPr lang="en-GB" dirty="0" smtClean="0"/>
              <a:t>The key to efficient inventory management is to be flexible enough with staff to meet changes in demand</a:t>
            </a:r>
          </a:p>
          <a:p>
            <a:r>
              <a:rPr lang="en-GB" dirty="0" smtClean="0"/>
              <a:t>Some changes can be planned for and are expected, for example a rise in the number of customers at Christmas</a:t>
            </a:r>
          </a:p>
          <a:p>
            <a:r>
              <a:rPr lang="en-GB" dirty="0" smtClean="0"/>
              <a:t>Some changes are unexpected and so having a flexible workforce is the key to managing demand </a:t>
            </a:r>
            <a:endParaRPr lang="en-GB" dirty="0"/>
          </a:p>
        </p:txBody>
      </p:sp>
      <p:pic>
        <p:nvPicPr>
          <p:cNvPr id="10" name="Picture 9"/>
          <p:cNvPicPr>
            <a:picLocks noChangeAspect="1"/>
          </p:cNvPicPr>
          <p:nvPr/>
        </p:nvPicPr>
        <p:blipFill>
          <a:blip r:embed="rId2"/>
          <a:stretch>
            <a:fillRect/>
          </a:stretch>
        </p:blipFill>
        <p:spPr>
          <a:xfrm>
            <a:off x="6303138" y="2062403"/>
            <a:ext cx="4750683" cy="39404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901640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pPr marL="0" marR="0" indent="0" algn="l" defTabSz="914400" rtl="0" eaLnBrk="1" fontAlgn="auto" latinLnBrk="0" hangingPunct="1">
              <a:lnSpc>
                <a:spcPct val="90000"/>
              </a:lnSpc>
              <a:spcBef>
                <a:spcPct val="0"/>
              </a:spcBef>
              <a:spcAft>
                <a:spcPts val="0"/>
              </a:spcAft>
              <a:buClrTx/>
              <a:buSzTx/>
              <a:buFontTx/>
              <a:buNone/>
              <a:tabLst/>
              <a:defRPr/>
            </a:pPr>
            <a:r>
              <a:rPr lang="en-GB" dirty="0" smtClean="0"/>
              <a:t/>
            </a:r>
            <a:br>
              <a:rPr lang="en-GB" dirty="0" smtClean="0"/>
            </a:br>
            <a:r>
              <a:rPr lang="en-GB" dirty="0" smtClean="0">
                <a:solidFill>
                  <a:schemeClr val="bg1"/>
                </a:solidFill>
              </a:rPr>
              <a:t>P</a:t>
            </a:r>
            <a:r>
              <a:rPr lang="en-GB" sz="4400" kern="1200" dirty="0" smtClean="0">
                <a:solidFill>
                  <a:schemeClr val="bg1"/>
                </a:solidFill>
                <a:effectLst/>
                <a:latin typeface="+mj-lt"/>
                <a:ea typeface="+mj-ea"/>
                <a:cs typeface="+mj-cs"/>
              </a:rPr>
              <a:t>art-time work</a:t>
            </a:r>
            <a:endParaRPr lang="en-GB" sz="4400" dirty="0" smtClean="0">
              <a:solidFill>
                <a:schemeClr val="bg1"/>
              </a:solidFill>
              <a:effectLst/>
            </a:endParaRPr>
          </a:p>
          <a:p>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A part-time worker is someone who works fewer hours than a full-time </a:t>
            </a:r>
            <a:r>
              <a:rPr lang="en-GB" dirty="0" smtClean="0"/>
              <a:t>worker (35 hours a week)</a:t>
            </a:r>
            <a:endParaRPr lang="en-GB" dirty="0"/>
          </a:p>
          <a:p>
            <a:r>
              <a:rPr lang="en-GB" dirty="0"/>
              <a:t>So </a:t>
            </a:r>
            <a:r>
              <a:rPr lang="en-GB" dirty="0" smtClean="0"/>
              <a:t>a part-timer </a:t>
            </a:r>
            <a:r>
              <a:rPr lang="en-GB" dirty="0"/>
              <a:t>is someone who works less than 35 hours a week</a:t>
            </a:r>
          </a:p>
          <a:p>
            <a:r>
              <a:rPr lang="en-GB" dirty="0"/>
              <a:t>Part time workers should get the same benefits as a full-time worker on a </a:t>
            </a:r>
            <a:r>
              <a:rPr lang="en-GB" dirty="0" smtClean="0"/>
              <a:t>pro rata basis</a:t>
            </a:r>
          </a:p>
          <a:p>
            <a:r>
              <a:rPr lang="en-GB" dirty="0" smtClean="0"/>
              <a:t>Example part-time jobs; delivery driver, accountant, graphic designer, shop worker</a:t>
            </a:r>
            <a:endParaRPr lang="en-GB" dirty="0"/>
          </a:p>
          <a:p>
            <a:endParaRPr lang="en-GB" dirty="0"/>
          </a:p>
        </p:txBody>
      </p:sp>
      <p:pic>
        <p:nvPicPr>
          <p:cNvPr id="6" name="Content Placeholder 5"/>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6172200" y="1825625"/>
            <a:ext cx="5181600" cy="29254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6172200" y="4800502"/>
            <a:ext cx="5181600"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2800" b="1" dirty="0" smtClean="0">
                <a:solidFill>
                  <a:srgbClr val="FF0000"/>
                </a:solidFill>
              </a:rPr>
              <a:t>Can you think of 3 more part-time jobs?</a:t>
            </a:r>
            <a:endParaRPr lang="en-GB" sz="2800" b="1" dirty="0">
              <a:solidFill>
                <a:srgbClr val="FF0000"/>
              </a:solidFill>
            </a:endParaRPr>
          </a:p>
        </p:txBody>
      </p:sp>
    </p:spTree>
    <p:extLst>
      <p:ext uri="{BB962C8B-B14F-4D97-AF65-F5344CB8AC3E}">
        <p14:creationId xmlns:p14="http://schemas.microsoft.com/office/powerpoint/2010/main" val="9689490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6356"/>
            <a:ext cx="3851955" cy="1325563"/>
          </a:xfrm>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Part time work pros and cons</a:t>
            </a:r>
            <a:endParaRPr lang="en-GB" dirty="0"/>
          </a:p>
        </p:txBody>
      </p:sp>
      <p:sp>
        <p:nvSpPr>
          <p:cNvPr id="5" name="Text Placeholder 4"/>
          <p:cNvSpPr>
            <a:spLocks noGrp="1"/>
          </p:cNvSpPr>
          <p:nvPr>
            <p:ph type="body" idx="1"/>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Advantages	</a:t>
            </a:r>
            <a:endParaRPr lang="en-GB" dirty="0"/>
          </a:p>
        </p:txBody>
      </p:sp>
      <p:sp>
        <p:nvSpPr>
          <p:cNvPr id="6" name="Content Placeholder 5"/>
          <p:cNvSpPr>
            <a:spLocks noGrp="1"/>
          </p:cNvSpPr>
          <p:nvPr>
            <p:ph sz="half" idx="2"/>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Good way to keep costs down while a business is growing</a:t>
            </a:r>
          </a:p>
          <a:p>
            <a:r>
              <a:rPr lang="en-GB" dirty="0"/>
              <a:t>Part-time jobs attract a wide pool of applicants with experience and skills who might not want a full-time job</a:t>
            </a:r>
          </a:p>
          <a:p>
            <a:r>
              <a:rPr lang="en-GB" dirty="0" smtClean="0"/>
              <a:t>The </a:t>
            </a:r>
            <a:r>
              <a:rPr lang="en-GB" dirty="0"/>
              <a:t>availability of part-time work can attract skilled workers </a:t>
            </a:r>
            <a:r>
              <a:rPr lang="en-GB" dirty="0" smtClean="0"/>
              <a:t>who are </a:t>
            </a:r>
            <a:r>
              <a:rPr lang="en-GB" dirty="0"/>
              <a:t>unable to work full-time </a:t>
            </a:r>
          </a:p>
          <a:p>
            <a:endParaRPr lang="en-GB" dirty="0"/>
          </a:p>
        </p:txBody>
      </p:sp>
      <p:sp>
        <p:nvSpPr>
          <p:cNvPr id="7" name="Text Placeholder 6"/>
          <p:cNvSpPr>
            <a:spLocks noGrp="1"/>
          </p:cNvSpPr>
          <p:nvPr>
            <p:ph type="body" sz="quarter" idx="3"/>
          </p:nvPr>
        </p:nvSpPr>
        <p:spPr>
          <a:xfrm>
            <a:off x="6172200" y="333716"/>
            <a:ext cx="5183188" cy="823912"/>
          </a:xfrm>
        </p:spPr>
        <p:style>
          <a:lnRef idx="2">
            <a:schemeClr val="accent2">
              <a:shade val="50000"/>
            </a:schemeClr>
          </a:lnRef>
          <a:fillRef idx="1">
            <a:schemeClr val="accent2"/>
          </a:fillRef>
          <a:effectRef idx="0">
            <a:schemeClr val="accent2"/>
          </a:effectRef>
          <a:fontRef idx="minor">
            <a:schemeClr val="lt1"/>
          </a:fontRef>
        </p:style>
        <p:txBody>
          <a:bodyPr/>
          <a:lstStyle/>
          <a:p>
            <a:r>
              <a:rPr lang="en-GB" dirty="0" smtClean="0"/>
              <a:t>Disadvantages</a:t>
            </a:r>
            <a:endParaRPr lang="en-GB" dirty="0"/>
          </a:p>
        </p:txBody>
      </p:sp>
      <p:sp>
        <p:nvSpPr>
          <p:cNvPr id="8" name="Content Placeholder 7"/>
          <p:cNvSpPr>
            <a:spLocks noGrp="1"/>
          </p:cNvSpPr>
          <p:nvPr>
            <p:ph sz="quarter" idx="4"/>
          </p:nvPr>
        </p:nvSpPr>
        <p:spPr>
          <a:xfrm>
            <a:off x="6172200" y="1169874"/>
            <a:ext cx="5183188" cy="2280897"/>
          </a:xfrm>
        </p:spPr>
        <p:style>
          <a:lnRef idx="2">
            <a:schemeClr val="dk1"/>
          </a:lnRef>
          <a:fillRef idx="1">
            <a:schemeClr val="lt1"/>
          </a:fillRef>
          <a:effectRef idx="0">
            <a:schemeClr val="dk1"/>
          </a:effectRef>
          <a:fontRef idx="minor">
            <a:schemeClr val="dk1"/>
          </a:fontRef>
        </p:style>
        <p:txBody>
          <a:bodyPr>
            <a:normAutofit fontScale="85000" lnSpcReduction="20000"/>
          </a:bodyPr>
          <a:lstStyle/>
          <a:p>
            <a:r>
              <a:rPr lang="en-GB" dirty="0"/>
              <a:t>Employees might not give the business the commitment and loyalty that a full-time worker would</a:t>
            </a:r>
          </a:p>
          <a:p>
            <a:r>
              <a:rPr lang="en-GB" dirty="0"/>
              <a:t>Employee may work more than one job which would make them inflexible</a:t>
            </a:r>
          </a:p>
          <a:p>
            <a:r>
              <a:rPr lang="en-GB" dirty="0"/>
              <a:t>Employee might leave if they find a full-time job</a:t>
            </a:r>
          </a:p>
          <a:p>
            <a:endParaRPr lang="en-GB" dirty="0"/>
          </a:p>
        </p:txBody>
      </p:sp>
      <p:pic>
        <p:nvPicPr>
          <p:cNvPr id="3" name="Picture 2"/>
          <p:cNvPicPr>
            <a:picLocks noChangeAspect="1"/>
          </p:cNvPicPr>
          <p:nvPr/>
        </p:nvPicPr>
        <p:blipFill>
          <a:blip r:embed="rId2"/>
          <a:stretch>
            <a:fillRect/>
          </a:stretch>
        </p:blipFill>
        <p:spPr>
          <a:xfrm>
            <a:off x="6864076" y="3619828"/>
            <a:ext cx="4181475" cy="28765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09360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Temporary work</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A temporary (temp) job is one where the employer only needs extra staff to cover a seasonal period</a:t>
            </a:r>
          </a:p>
          <a:p>
            <a:r>
              <a:rPr lang="en-GB" dirty="0"/>
              <a:t>If you ever had a </a:t>
            </a:r>
            <a:r>
              <a:rPr lang="en-GB" dirty="0" smtClean="0"/>
              <a:t>supply teacher then this </a:t>
            </a:r>
            <a:r>
              <a:rPr lang="en-GB" dirty="0"/>
              <a:t>was a temporary job</a:t>
            </a:r>
          </a:p>
          <a:p>
            <a:r>
              <a:rPr lang="en-GB" dirty="0" smtClean="0"/>
              <a:t>The business can cover staff shortages and keep their costs low</a:t>
            </a:r>
          </a:p>
          <a:p>
            <a:r>
              <a:rPr lang="en-GB" dirty="0" smtClean="0"/>
              <a:t>Temporary staff can be employed directly by the business or can be employed from an agency </a:t>
            </a:r>
            <a:endParaRPr lang="en-GB" dirty="0"/>
          </a:p>
        </p:txBody>
      </p:sp>
      <p:pic>
        <p:nvPicPr>
          <p:cNvPr id="2050" name="Picture 2" descr="Image result for holiday reps"/>
          <p:cNvPicPr>
            <a:picLocks noGrp="1" noChangeAspect="1" noChangeArrowheads="1"/>
          </p:cNvPicPr>
          <p:nvPr>
            <p:ph sz="half" idx="2"/>
          </p:nvPr>
        </p:nvPicPr>
        <p:blipFill>
          <a:blip r:embed="rId2" cstate="email">
            <a:extLst>
              <a:ext uri="{28A0092B-C50C-407E-A947-70E740481C1C}">
                <a14:useLocalDpi xmlns:a14="http://schemas.microsoft.com/office/drawing/2010/main"/>
              </a:ext>
            </a:extLst>
          </a:blip>
          <a:stretch>
            <a:fillRect/>
          </a:stretch>
        </p:blipFill>
        <p:spPr bwMode="auto">
          <a:xfrm>
            <a:off x="6172200" y="1963338"/>
            <a:ext cx="5181600" cy="31089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207672" y="5072298"/>
            <a:ext cx="5110655" cy="138499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2800" b="1" dirty="0" smtClean="0">
                <a:solidFill>
                  <a:srgbClr val="FF0000"/>
                </a:solidFill>
              </a:rPr>
              <a:t>Holiday reps in resorts are a good example of temporary work</a:t>
            </a:r>
            <a:endParaRPr lang="en-GB" sz="2800" b="1" dirty="0">
              <a:solidFill>
                <a:srgbClr val="FF0000"/>
              </a:solidFill>
            </a:endParaRPr>
          </a:p>
        </p:txBody>
      </p:sp>
    </p:spTree>
    <p:extLst>
      <p:ext uri="{BB962C8B-B14F-4D97-AF65-F5344CB8AC3E}">
        <p14:creationId xmlns:p14="http://schemas.microsoft.com/office/powerpoint/2010/main" val="3415604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6356"/>
            <a:ext cx="4561114" cy="1325563"/>
          </a:xfrm>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Temporary work pros and cons</a:t>
            </a:r>
            <a:endParaRPr lang="en-GB" dirty="0"/>
          </a:p>
        </p:txBody>
      </p:sp>
      <p:sp>
        <p:nvSpPr>
          <p:cNvPr id="5" name="Text Placeholder 4"/>
          <p:cNvSpPr>
            <a:spLocks noGrp="1"/>
          </p:cNvSpPr>
          <p:nvPr>
            <p:ph type="body" idx="1"/>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Advantages	</a:t>
            </a:r>
            <a:endParaRPr lang="en-GB" dirty="0"/>
          </a:p>
        </p:txBody>
      </p:sp>
      <p:sp>
        <p:nvSpPr>
          <p:cNvPr id="6" name="Content Placeholder 5"/>
          <p:cNvSpPr>
            <a:spLocks noGrp="1"/>
          </p:cNvSpPr>
          <p:nvPr>
            <p:ph sz="half" idx="2"/>
          </p:nvPr>
        </p:nvSpPr>
        <p:spPr/>
        <p:style>
          <a:lnRef idx="2">
            <a:schemeClr val="dk1"/>
          </a:lnRef>
          <a:fillRef idx="1">
            <a:schemeClr val="lt1"/>
          </a:fillRef>
          <a:effectRef idx="0">
            <a:schemeClr val="dk1"/>
          </a:effectRef>
          <a:fontRef idx="minor">
            <a:schemeClr val="dk1"/>
          </a:fontRef>
        </p:style>
        <p:txBody>
          <a:bodyPr>
            <a:normAutofit fontScale="92500"/>
          </a:bodyPr>
          <a:lstStyle/>
          <a:p>
            <a:r>
              <a:rPr lang="en-GB" dirty="0" smtClean="0"/>
              <a:t>Ideal for a business that needs extra workers for a special project</a:t>
            </a:r>
          </a:p>
          <a:p>
            <a:r>
              <a:rPr lang="en-GB" dirty="0" smtClean="0"/>
              <a:t>Useful to meet seasonal demands, and work fluctuations e.g. Christmas staff</a:t>
            </a:r>
          </a:p>
          <a:p>
            <a:r>
              <a:rPr lang="en-GB" dirty="0" smtClean="0"/>
              <a:t>Useful to meet employee shortages</a:t>
            </a:r>
          </a:p>
          <a:p>
            <a:r>
              <a:rPr lang="en-GB" dirty="0" smtClean="0"/>
              <a:t>Agencies may complete all the paperwork</a:t>
            </a:r>
          </a:p>
          <a:p>
            <a:endParaRPr lang="en-GB" dirty="0"/>
          </a:p>
        </p:txBody>
      </p:sp>
      <p:sp>
        <p:nvSpPr>
          <p:cNvPr id="7" name="Text Placeholder 6"/>
          <p:cNvSpPr>
            <a:spLocks noGrp="1"/>
          </p:cNvSpPr>
          <p:nvPr>
            <p:ph type="body" sz="quarter" idx="3"/>
          </p:nvPr>
        </p:nvSpPr>
        <p:spPr>
          <a:xfrm>
            <a:off x="6172200" y="38101"/>
            <a:ext cx="5183188" cy="823912"/>
          </a:xfrm>
        </p:spPr>
        <p:style>
          <a:lnRef idx="2">
            <a:schemeClr val="accent2">
              <a:shade val="50000"/>
            </a:schemeClr>
          </a:lnRef>
          <a:fillRef idx="1">
            <a:schemeClr val="accent2"/>
          </a:fillRef>
          <a:effectRef idx="0">
            <a:schemeClr val="accent2"/>
          </a:effectRef>
          <a:fontRef idx="minor">
            <a:schemeClr val="lt1"/>
          </a:fontRef>
        </p:style>
        <p:txBody>
          <a:bodyPr/>
          <a:lstStyle/>
          <a:p>
            <a:r>
              <a:rPr lang="en-GB" dirty="0" smtClean="0"/>
              <a:t>Disadvantages</a:t>
            </a:r>
            <a:endParaRPr lang="en-GB" dirty="0"/>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94273" y="3780244"/>
            <a:ext cx="4739041" cy="3077756"/>
          </a:xfrm>
          <a:prstGeom prst="rect">
            <a:avLst/>
          </a:prstGeom>
        </p:spPr>
      </p:pic>
      <p:sp>
        <p:nvSpPr>
          <p:cNvPr id="8" name="Content Placeholder 7"/>
          <p:cNvSpPr>
            <a:spLocks noGrp="1"/>
          </p:cNvSpPr>
          <p:nvPr>
            <p:ph sz="quarter" idx="4"/>
          </p:nvPr>
        </p:nvSpPr>
        <p:spPr>
          <a:xfrm>
            <a:off x="6172200" y="1008289"/>
            <a:ext cx="5183188" cy="2901383"/>
          </a:xfrm>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smtClean="0"/>
              <a:t>Agency staff may be expensive but it may be cheaper than hiring permanent staff</a:t>
            </a:r>
          </a:p>
          <a:p>
            <a:r>
              <a:rPr lang="en-GB" dirty="0" smtClean="0"/>
              <a:t>Injury rates are higher in temp workers due to less training</a:t>
            </a:r>
          </a:p>
          <a:p>
            <a:r>
              <a:rPr lang="en-GB" dirty="0" smtClean="0"/>
              <a:t>All staff will need some kind of training to get them started, this costs time and money </a:t>
            </a:r>
            <a:endParaRPr lang="en-GB" dirty="0"/>
          </a:p>
        </p:txBody>
      </p:sp>
    </p:spTree>
    <p:extLst>
      <p:ext uri="{BB962C8B-B14F-4D97-AF65-F5344CB8AC3E}">
        <p14:creationId xmlns:p14="http://schemas.microsoft.com/office/powerpoint/2010/main" val="1479623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362903" cy="1325563"/>
          </a:xfrm>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Producing to order</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smtClean="0"/>
              <a:t>Producing to order means that the business will only begin production after an order has been received by a customer</a:t>
            </a:r>
          </a:p>
          <a:p>
            <a:r>
              <a:rPr lang="en-GB" dirty="0" smtClean="0"/>
              <a:t>For example a business that sells hand made furniture may wait until a customer agrees a price and a design before they begin production</a:t>
            </a:r>
          </a:p>
          <a:p>
            <a:r>
              <a:rPr lang="en-GB" dirty="0" smtClean="0"/>
              <a:t>Also known as Make-To-Order (</a:t>
            </a:r>
            <a:r>
              <a:rPr lang="en-GB" dirty="0" err="1" smtClean="0"/>
              <a:t>MTO</a:t>
            </a:r>
            <a:r>
              <a:rPr lang="en-GB" dirty="0" smtClean="0"/>
              <a:t>) production</a:t>
            </a:r>
          </a:p>
        </p:txBody>
      </p:sp>
      <p:pic>
        <p:nvPicPr>
          <p:cNvPr id="6" name="Content Placeholder 5"/>
          <p:cNvPicPr>
            <a:picLocks noGrp="1" noChangeAspect="1"/>
          </p:cNvPicPr>
          <p:nvPr>
            <p:ph sz="half" idx="2"/>
          </p:nvPr>
        </p:nvPicPr>
        <p:blipFill>
          <a:blip r:embed="rId2"/>
          <a:stretch>
            <a:fillRect/>
          </a:stretch>
        </p:blipFill>
        <p:spPr>
          <a:xfrm>
            <a:off x="6349932" y="365125"/>
            <a:ext cx="4835660" cy="4351338"/>
          </a:xfrm>
          <a:prstGeom prst="rect">
            <a:avLst/>
          </a:prstGeom>
        </p:spPr>
      </p:pic>
      <p:pic>
        <p:nvPicPr>
          <p:cNvPr id="7" name="Picture 6"/>
          <p:cNvPicPr>
            <a:picLocks noChangeAspect="1"/>
          </p:cNvPicPr>
          <p:nvPr/>
        </p:nvPicPr>
        <p:blipFill>
          <a:blip r:embed="rId3"/>
          <a:stretch>
            <a:fillRect/>
          </a:stretch>
        </p:blipFill>
        <p:spPr>
          <a:xfrm>
            <a:off x="7044065" y="4287006"/>
            <a:ext cx="3447394" cy="21783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16704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6356"/>
            <a:ext cx="4561114" cy="1325563"/>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dirty="0" smtClean="0"/>
              <a:t>Producing to order pros and cons</a:t>
            </a:r>
            <a:endParaRPr lang="en-GB" dirty="0"/>
          </a:p>
        </p:txBody>
      </p:sp>
      <p:sp>
        <p:nvSpPr>
          <p:cNvPr id="5" name="Text Placeholder 4"/>
          <p:cNvSpPr>
            <a:spLocks noGrp="1"/>
          </p:cNvSpPr>
          <p:nvPr>
            <p:ph type="body" idx="1"/>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Advantages	</a:t>
            </a:r>
            <a:endParaRPr lang="en-GB" dirty="0"/>
          </a:p>
        </p:txBody>
      </p:sp>
      <p:sp>
        <p:nvSpPr>
          <p:cNvPr id="6" name="Content Placeholder 5"/>
          <p:cNvSpPr>
            <a:spLocks noGrp="1"/>
          </p:cNvSpPr>
          <p:nvPr>
            <p:ph sz="half" idx="2"/>
          </p:nvPr>
        </p:nvSpPr>
        <p:spPr/>
        <p:style>
          <a:lnRef idx="2">
            <a:schemeClr val="dk1"/>
          </a:lnRef>
          <a:fillRef idx="1">
            <a:schemeClr val="lt1"/>
          </a:fillRef>
          <a:effectRef idx="0">
            <a:schemeClr val="dk1"/>
          </a:effectRef>
          <a:fontRef idx="minor">
            <a:schemeClr val="dk1"/>
          </a:fontRef>
        </p:style>
        <p:txBody>
          <a:bodyPr>
            <a:normAutofit/>
          </a:bodyPr>
          <a:lstStyle/>
          <a:p>
            <a:r>
              <a:rPr lang="en-GB" dirty="0"/>
              <a:t>Higher prices can be charged for these bespoke items</a:t>
            </a:r>
          </a:p>
          <a:p>
            <a:r>
              <a:rPr lang="en-GB" dirty="0"/>
              <a:t>The business can gain competitive advantage by offering this as a </a:t>
            </a:r>
            <a:r>
              <a:rPr lang="en-GB" dirty="0" smtClean="0"/>
              <a:t>unique selling point (</a:t>
            </a:r>
            <a:r>
              <a:rPr lang="en-GB" dirty="0" err="1" smtClean="0"/>
              <a:t>USP</a:t>
            </a:r>
            <a:r>
              <a:rPr lang="en-GB" dirty="0" smtClean="0"/>
              <a:t>)</a:t>
            </a:r>
          </a:p>
          <a:p>
            <a:r>
              <a:rPr lang="en-GB" dirty="0" smtClean="0"/>
              <a:t>Can personalise items for customers</a:t>
            </a:r>
            <a:endParaRPr lang="en-GB" dirty="0"/>
          </a:p>
          <a:p>
            <a:endParaRPr lang="en-GB" dirty="0"/>
          </a:p>
        </p:txBody>
      </p:sp>
      <p:sp>
        <p:nvSpPr>
          <p:cNvPr id="7" name="Text Placeholder 6"/>
          <p:cNvSpPr>
            <a:spLocks noGrp="1"/>
          </p:cNvSpPr>
          <p:nvPr>
            <p:ph type="body" sz="quarter" idx="3"/>
          </p:nvPr>
        </p:nvSpPr>
        <p:spPr>
          <a:xfrm>
            <a:off x="6172200" y="38101"/>
            <a:ext cx="5183188" cy="823912"/>
          </a:xfrm>
        </p:spPr>
        <p:style>
          <a:lnRef idx="2">
            <a:schemeClr val="accent2">
              <a:shade val="50000"/>
            </a:schemeClr>
          </a:lnRef>
          <a:fillRef idx="1">
            <a:schemeClr val="accent2"/>
          </a:fillRef>
          <a:effectRef idx="0">
            <a:schemeClr val="accent2"/>
          </a:effectRef>
          <a:fontRef idx="minor">
            <a:schemeClr val="lt1"/>
          </a:fontRef>
        </p:style>
        <p:txBody>
          <a:bodyPr/>
          <a:lstStyle/>
          <a:p>
            <a:r>
              <a:rPr lang="en-GB" dirty="0" smtClean="0"/>
              <a:t>Disadvantages</a:t>
            </a:r>
            <a:endParaRPr lang="en-GB" dirty="0"/>
          </a:p>
        </p:txBody>
      </p:sp>
      <p:sp>
        <p:nvSpPr>
          <p:cNvPr id="8" name="Content Placeholder 7"/>
          <p:cNvSpPr>
            <a:spLocks noGrp="1"/>
          </p:cNvSpPr>
          <p:nvPr>
            <p:ph sz="quarter" idx="4"/>
          </p:nvPr>
        </p:nvSpPr>
        <p:spPr>
          <a:xfrm>
            <a:off x="6172200" y="1008289"/>
            <a:ext cx="5183188" cy="2901383"/>
          </a:xfrm>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Hard to plan production with any certainty if orders keep changing</a:t>
            </a:r>
          </a:p>
          <a:p>
            <a:r>
              <a:rPr lang="en-GB" dirty="0"/>
              <a:t>Can depend on the capacity of the business</a:t>
            </a:r>
          </a:p>
          <a:p>
            <a:r>
              <a:rPr lang="en-GB" dirty="0" smtClean="0"/>
              <a:t>Cash flow issues with fluctuations in demand</a:t>
            </a:r>
            <a:endParaRPr lang="en-GB" dirty="0"/>
          </a:p>
        </p:txBody>
      </p:sp>
      <p:pic>
        <p:nvPicPr>
          <p:cNvPr id="4" name="Picture 3"/>
          <p:cNvPicPr>
            <a:picLocks noChangeAspect="1"/>
          </p:cNvPicPr>
          <p:nvPr/>
        </p:nvPicPr>
        <p:blipFill>
          <a:blip r:embed="rId2"/>
          <a:stretch>
            <a:fillRect/>
          </a:stretch>
        </p:blipFill>
        <p:spPr>
          <a:xfrm>
            <a:off x="7233908" y="4055948"/>
            <a:ext cx="3609975" cy="2266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2121783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solidFill>
            <a:srgbClr val="002060"/>
          </a:solidFill>
        </p:spPr>
        <p:txBody>
          <a:bodyPr/>
          <a:lstStyle/>
          <a:p>
            <a:r>
              <a:rPr lang="en-GB" dirty="0" smtClean="0">
                <a:solidFill>
                  <a:schemeClr val="bg1"/>
                </a:solidFill>
              </a:rPr>
              <a:t>Suggested activity</a:t>
            </a:r>
            <a:endParaRPr lang="en-GB" dirty="0">
              <a:solidFill>
                <a:schemeClr val="bg1"/>
              </a:solidFill>
            </a:endParaRPr>
          </a:p>
        </p:txBody>
      </p:sp>
      <p:sp>
        <p:nvSpPr>
          <p:cNvPr id="9" name="Content Placeholder 8"/>
          <p:cNvSpPr>
            <a:spLocks noGrp="1"/>
          </p:cNvSpPr>
          <p:nvPr>
            <p:ph sz="half" idx="1"/>
          </p:nvPr>
        </p:nvSpPr>
        <p:spPr/>
        <p:style>
          <a:lnRef idx="2">
            <a:schemeClr val="dk1"/>
          </a:lnRef>
          <a:fillRef idx="1">
            <a:schemeClr val="lt1"/>
          </a:fillRef>
          <a:effectRef idx="0">
            <a:schemeClr val="dk1"/>
          </a:effectRef>
          <a:fontRef idx="minor">
            <a:schemeClr val="dk1"/>
          </a:fontRef>
        </p:style>
        <p:txBody>
          <a:bodyPr/>
          <a:lstStyle/>
          <a:p>
            <a:r>
              <a:rPr lang="en-GB" dirty="0" smtClean="0"/>
              <a:t>Use Etsy and other online platforms for small businesses</a:t>
            </a:r>
          </a:p>
          <a:p>
            <a:r>
              <a:rPr lang="en-GB" dirty="0" smtClean="0"/>
              <a:t>Find three products that have to be personalised before dispatch</a:t>
            </a:r>
          </a:p>
          <a:p>
            <a:r>
              <a:rPr lang="en-GB" dirty="0" smtClean="0"/>
              <a:t>Add these to a Word doc and explain in your own words the advantages and disadvantages to the business owners of producing to order</a:t>
            </a:r>
          </a:p>
          <a:p>
            <a:r>
              <a:rPr lang="en-GB" dirty="0" smtClean="0"/>
              <a:t>Most original items win!</a:t>
            </a:r>
          </a:p>
          <a:p>
            <a:endParaRPr lang="en-GB" dirty="0" smtClean="0"/>
          </a:p>
          <a:p>
            <a:endParaRPr lang="en-GB" dirty="0"/>
          </a:p>
        </p:txBody>
      </p:sp>
      <p:pic>
        <p:nvPicPr>
          <p:cNvPr id="11" name="Picture 10"/>
          <p:cNvPicPr>
            <a:picLocks noChangeAspect="1"/>
          </p:cNvPicPr>
          <p:nvPr/>
        </p:nvPicPr>
        <p:blipFill rotWithShape="1">
          <a:blip r:embed="rId3" cstate="screen">
            <a:extLst>
              <a:ext uri="{28A0092B-C50C-407E-A947-70E740481C1C}">
                <a14:useLocalDpi xmlns:a14="http://schemas.microsoft.com/office/drawing/2010/main"/>
              </a:ext>
            </a:extLst>
          </a:blip>
          <a:srcRect r="6252"/>
          <a:stretch/>
        </p:blipFill>
        <p:spPr>
          <a:xfrm>
            <a:off x="6122372" y="1715709"/>
            <a:ext cx="2254374" cy="16422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11"/>
          <p:cNvPicPr>
            <a:picLocks noChangeAspect="1"/>
          </p:cNvPicPr>
          <p:nvPr/>
        </p:nvPicPr>
        <p:blipFill>
          <a:blip r:embed="rId4"/>
          <a:stretch>
            <a:fillRect/>
          </a:stretch>
        </p:blipFill>
        <p:spPr>
          <a:xfrm>
            <a:off x="8162925" y="2766219"/>
            <a:ext cx="2876550"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Picture 12"/>
          <p:cNvPicPr>
            <a:picLocks noChangeAspect="1"/>
          </p:cNvPicPr>
          <p:nvPr/>
        </p:nvPicPr>
        <p:blipFill>
          <a:blip r:embed="rId5"/>
          <a:stretch>
            <a:fillRect/>
          </a:stretch>
        </p:blipFill>
        <p:spPr>
          <a:xfrm>
            <a:off x="6334125" y="4624388"/>
            <a:ext cx="3352800" cy="15525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610876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en-GB" dirty="0" smtClean="0"/>
              <a:t>Starter</a:t>
            </a:r>
            <a:endParaRPr lang="en-GB" dirty="0"/>
          </a:p>
        </p:txBody>
      </p:sp>
      <p:sp>
        <p:nvSpPr>
          <p:cNvPr id="6" name="Content Placeholder 5"/>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pPr marL="0" indent="0">
              <a:buNone/>
            </a:pPr>
            <a:r>
              <a:rPr lang="en-GB" b="1" i="1" dirty="0" smtClean="0"/>
              <a:t>Based on what you have learned about business so far, which of these do you think is ‘outsourcing’?</a:t>
            </a:r>
          </a:p>
          <a:p>
            <a:pPr marL="514350" indent="-514350">
              <a:buFont typeface="+mj-lt"/>
              <a:buAutoNum type="arabicPeriod"/>
            </a:pPr>
            <a:endParaRPr lang="en-GB" dirty="0"/>
          </a:p>
          <a:p>
            <a:pPr marL="514350" indent="-514350">
              <a:buFont typeface="+mj-lt"/>
              <a:buAutoNum type="arabicPeriod"/>
            </a:pPr>
            <a:r>
              <a:rPr lang="en-GB" dirty="0" smtClean="0"/>
              <a:t>A liquid substance served with food to add moistness and flavour</a:t>
            </a:r>
          </a:p>
          <a:p>
            <a:pPr marL="514350" indent="-514350">
              <a:buFont typeface="+mj-lt"/>
              <a:buAutoNum type="arabicPeriod"/>
            </a:pPr>
            <a:r>
              <a:rPr lang="en-GB" dirty="0" smtClean="0"/>
              <a:t>A place, person or thing from which something originates or can be obtained</a:t>
            </a:r>
          </a:p>
          <a:p>
            <a:pPr marL="514350" indent="-514350">
              <a:buFont typeface="+mj-lt"/>
              <a:buAutoNum type="arabicPeriod"/>
            </a:pPr>
            <a:r>
              <a:rPr lang="en-GB" dirty="0" smtClean="0"/>
              <a:t>A body or process by which energy or a particular component enters a system</a:t>
            </a:r>
          </a:p>
          <a:p>
            <a:pPr marL="514350" indent="-514350">
              <a:buFont typeface="+mj-lt"/>
              <a:buAutoNum type="arabicPeriod"/>
            </a:pPr>
            <a:r>
              <a:rPr lang="en-GB" dirty="0" smtClean="0"/>
              <a:t>To contract work to an outside supplier or company</a:t>
            </a:r>
            <a:endParaRPr lang="en-GB" dirty="0"/>
          </a:p>
        </p:txBody>
      </p:sp>
    </p:spTree>
    <p:extLst>
      <p:ext uri="{BB962C8B-B14F-4D97-AF65-F5344CB8AC3E}">
        <p14:creationId xmlns:p14="http://schemas.microsoft.com/office/powerpoint/2010/main" val="5963025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usiness, Web, Banner, Internet, Technology"/>
          <p:cNvPicPr>
            <a:picLocks noChangeAspect="1" noChangeArrowheads="1"/>
          </p:cNvPicPr>
          <p:nvPr/>
        </p:nvPicPr>
        <p:blipFill>
          <a:blip r:embed="rId2">
            <a:duotone>
              <a:prstClr val="black"/>
              <a:srgbClr val="7030A0">
                <a:tint val="45000"/>
                <a:satMod val="400000"/>
              </a:srgbClr>
            </a:duotone>
            <a:extLst>
              <a:ext uri="{28A0092B-C50C-407E-A947-70E740481C1C}">
                <a14:useLocalDpi xmlns:a14="http://schemas.microsoft.com/office/drawing/2010/main"/>
              </a:ext>
            </a:extLst>
          </a:blip>
          <a:srcRect/>
          <a:stretch>
            <a:fillRect/>
          </a:stretch>
        </p:blipFill>
        <p:spPr bwMode="auto">
          <a:xfrm>
            <a:off x="0" y="0"/>
            <a:ext cx="12192000" cy="3324226"/>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606188" y="4227441"/>
            <a:ext cx="10515600" cy="1325563"/>
          </a:xfrm>
        </p:spPr>
        <p:txBody>
          <a:bodyPr/>
          <a:lstStyle/>
          <a:p>
            <a:r>
              <a:rPr lang="en-GB" dirty="0"/>
              <a:t>Influences on the amount of </a:t>
            </a:r>
            <a:r>
              <a:rPr lang="en-GB" dirty="0" smtClean="0"/>
              <a:t>inventory </a:t>
            </a:r>
            <a:r>
              <a:rPr lang="en-GB" dirty="0"/>
              <a:t>held</a:t>
            </a:r>
            <a:br>
              <a:rPr lang="en-GB" dirty="0"/>
            </a:br>
            <a:endParaRPr lang="en-GB" dirty="0"/>
          </a:p>
        </p:txBody>
      </p:sp>
    </p:spTree>
    <p:extLst>
      <p:ext uri="{BB962C8B-B14F-4D97-AF65-F5344CB8AC3E}">
        <p14:creationId xmlns:p14="http://schemas.microsoft.com/office/powerpoint/2010/main" val="3151766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smtClean="0">
                <a:solidFill>
                  <a:schemeClr val="tx1"/>
                </a:solidFill>
              </a:rPr>
              <a:t>Definition: Inventory</a:t>
            </a:r>
            <a:endParaRPr lang="en-GB" dirty="0">
              <a:solidFill>
                <a:schemeClr val="tx1"/>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14400" y="3258570"/>
            <a:ext cx="3776870" cy="25640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56647" y="3258570"/>
            <a:ext cx="2693785" cy="3424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6" name="Picture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715809" y="3258570"/>
            <a:ext cx="3665053" cy="27487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7" name="Rounded Rectangle 6"/>
          <p:cNvSpPr/>
          <p:nvPr/>
        </p:nvSpPr>
        <p:spPr>
          <a:xfrm>
            <a:off x="1636389" y="3258570"/>
            <a:ext cx="2014315" cy="504056"/>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Raw materials - clay</a:t>
            </a:r>
          </a:p>
        </p:txBody>
      </p:sp>
      <p:sp>
        <p:nvSpPr>
          <p:cNvPr id="8" name="Rounded Rectangle 7"/>
          <p:cNvSpPr/>
          <p:nvPr/>
        </p:nvSpPr>
        <p:spPr>
          <a:xfrm>
            <a:off x="5088842" y="3204437"/>
            <a:ext cx="2014315" cy="504056"/>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Work-in-progress</a:t>
            </a:r>
          </a:p>
        </p:txBody>
      </p:sp>
      <p:sp>
        <p:nvSpPr>
          <p:cNvPr id="9" name="Rounded Rectangle 8"/>
          <p:cNvSpPr/>
          <p:nvPr/>
        </p:nvSpPr>
        <p:spPr>
          <a:xfrm>
            <a:off x="8669793" y="3258570"/>
            <a:ext cx="2014315" cy="504056"/>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Finished goods</a:t>
            </a:r>
          </a:p>
        </p:txBody>
      </p:sp>
      <p:sp>
        <p:nvSpPr>
          <p:cNvPr id="11" name="TextBox 10"/>
          <p:cNvSpPr txBox="1"/>
          <p:nvPr/>
        </p:nvSpPr>
        <p:spPr>
          <a:xfrm>
            <a:off x="838200" y="1797391"/>
            <a:ext cx="10542662" cy="132343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noProof="0" dirty="0" smtClean="0">
                <a:solidFill>
                  <a:prstClr val="black"/>
                </a:solidFill>
                <a:latin typeface="Arial Rounded MT Bold" panose="020F0704030504030204" pitchFamily="34" charset="0"/>
              </a:rPr>
              <a:t>I</a:t>
            </a:r>
            <a:r>
              <a:rPr kumimoji="0" lang="en-GB" sz="2000" b="0" i="0" u="none" strike="noStrike" kern="1200" cap="none" spc="0" normalizeH="0" baseline="0" noProof="0" dirty="0" smtClean="0">
                <a:ln>
                  <a:noFill/>
                </a:ln>
                <a:solidFill>
                  <a:prstClr val="black"/>
                </a:solidFill>
                <a:effectLst/>
                <a:uLnTx/>
                <a:uFillTx/>
                <a:latin typeface="Arial Rounded MT Bold" panose="020F0704030504030204" pitchFamily="34" charset="0"/>
                <a:ea typeface="+mn-ea"/>
                <a:cs typeface="+mn-cs"/>
              </a:rPr>
              <a:t>nventory</a:t>
            </a:r>
            <a:r>
              <a:rPr kumimoji="0" lang="en-GB" sz="2000" b="0" i="0" u="none" strike="noStrike" kern="1200" cap="none" spc="0" normalizeH="0" noProof="0" dirty="0" smtClean="0">
                <a:ln>
                  <a:noFill/>
                </a:ln>
                <a:solidFill>
                  <a:prstClr val="black"/>
                </a:solidFill>
                <a:effectLst/>
                <a:uLnTx/>
                <a:uFillTx/>
                <a:latin typeface="Arial Rounded MT Bold" panose="020F0704030504030204" pitchFamily="34" charset="0"/>
                <a:ea typeface="+mn-ea"/>
                <a:cs typeface="+mn-cs"/>
              </a:rPr>
              <a:t> is also known as stock and i</a:t>
            </a:r>
            <a:r>
              <a:rPr kumimoji="0" lang="en-GB" sz="2000" b="0" i="0" u="none" strike="noStrike" kern="1200" cap="none" spc="0" normalizeH="0" baseline="0" noProof="0" dirty="0" smtClean="0">
                <a:ln>
                  <a:noFill/>
                </a:ln>
                <a:solidFill>
                  <a:prstClr val="black"/>
                </a:solidFill>
                <a:effectLst/>
                <a:uLnTx/>
                <a:uFillTx/>
                <a:latin typeface="Arial Rounded MT Bold" panose="020F0704030504030204" pitchFamily="34" charset="0"/>
                <a:ea typeface="+mn-ea"/>
                <a:cs typeface="+mn-cs"/>
              </a:rPr>
              <a:t>t can mean any of these; raw materials, work-in-progress, components or even finished goods. So inventory does not have to be complete products it can be part made items. This is an example of the inventory held by Denby pottery. </a:t>
            </a:r>
            <a:endParaRPr kumimoji="0" lang="en-GB" sz="2000" b="0" i="0" u="none" strike="noStrike" kern="1200" cap="none" spc="0" normalizeH="0" baseline="0" noProof="0" dirty="0">
              <a:ln>
                <a:noFill/>
              </a:ln>
              <a:solidFill>
                <a:srgbClr val="FF0000"/>
              </a:solidFill>
              <a:effectLst/>
              <a:uLnTx/>
              <a:uFillTx/>
              <a:latin typeface="Arial Rounded MT Bold" panose="020F0704030504030204" pitchFamily="34" charset="0"/>
              <a:ea typeface="+mn-ea"/>
              <a:cs typeface="+mn-cs"/>
            </a:endParaRPr>
          </a:p>
        </p:txBody>
      </p:sp>
    </p:spTree>
    <p:extLst>
      <p:ext uri="{BB962C8B-B14F-4D97-AF65-F5344CB8AC3E}">
        <p14:creationId xmlns:p14="http://schemas.microsoft.com/office/powerpoint/2010/main" val="33584755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smtClean="0">
                <a:solidFill>
                  <a:schemeClr val="tx1"/>
                </a:solidFill>
              </a:rPr>
              <a:t>Definition: Lead time</a:t>
            </a:r>
            <a:endParaRPr lang="en-GB" dirty="0">
              <a:solidFill>
                <a:schemeClr val="tx1"/>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smtClean="0"/>
              <a:t>Lead time is the time taken between the customer ordering the goods, to the customer taking delivery e.g. some sofas can take 20 weeks to make.</a:t>
            </a:r>
            <a:endParaRPr lang="en-GB" dirty="0"/>
          </a:p>
        </p:txBody>
      </p:sp>
    </p:spTree>
    <p:extLst>
      <p:ext uri="{BB962C8B-B14F-4D97-AF65-F5344CB8AC3E}">
        <p14:creationId xmlns:p14="http://schemas.microsoft.com/office/powerpoint/2010/main" val="13482491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smtClean="0">
                <a:solidFill>
                  <a:schemeClr val="tx1"/>
                </a:solidFill>
              </a:rPr>
              <a:t>Definition: Inventory control charts</a:t>
            </a:r>
            <a:endParaRPr lang="en-GB" dirty="0">
              <a:solidFill>
                <a:schemeClr val="tx1"/>
              </a:solidFill>
            </a:endParaRPr>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a:t>I</a:t>
            </a:r>
            <a:r>
              <a:rPr lang="en-GB" dirty="0" smtClean="0"/>
              <a:t>nventory control can be carried out by using a chart such as the one on the right</a:t>
            </a:r>
          </a:p>
          <a:p>
            <a:r>
              <a:rPr lang="en-GB" dirty="0" smtClean="0"/>
              <a:t>This chart is also known as a bar gate if you are looking for examples online or in text books</a:t>
            </a:r>
          </a:p>
          <a:p>
            <a:r>
              <a:rPr lang="en-GB" dirty="0" smtClean="0"/>
              <a:t>You do not have to draw one in an exam but you will need to be able to make calculations or draw conclusions from one</a:t>
            </a:r>
          </a:p>
        </p:txBody>
      </p:sp>
      <p:pic>
        <p:nvPicPr>
          <p:cNvPr id="7" name="Content Placeholder 6"/>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6172200" y="2357928"/>
            <a:ext cx="5181600" cy="333302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2256538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normAutofit/>
          </a:bodyPr>
          <a:lstStyle/>
          <a:p>
            <a:r>
              <a:rPr lang="en-GB" dirty="0" smtClean="0">
                <a:solidFill>
                  <a:schemeClr val="tx1"/>
                </a:solidFill>
              </a:rPr>
              <a:t>Step 1: Theory behind the inventory control chart</a:t>
            </a:r>
            <a:endParaRPr lang="en-GB" dirty="0">
              <a:solidFill>
                <a:schemeClr val="tx1"/>
              </a:solidFill>
            </a:endParaRPr>
          </a:p>
        </p:txBody>
      </p:sp>
      <p:sp>
        <p:nvSpPr>
          <p:cNvPr id="4" name="Content Placeholder 3"/>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smtClean="0"/>
              <a:t>A business will need to order more inventory when they run out, but they should order long before they run out, for example in a pet shop would order cat food </a:t>
            </a:r>
          </a:p>
          <a:p>
            <a:r>
              <a:rPr lang="en-GB" dirty="0" smtClean="0"/>
              <a:t>The goods will come from the supplier but may not turn up for a few weeks, this is lead time</a:t>
            </a:r>
          </a:p>
          <a:p>
            <a:r>
              <a:rPr lang="en-GB" dirty="0" smtClean="0"/>
              <a:t>Business needs to plan carefully to make sure that they don’t run out of goods which is called a inventory-out</a:t>
            </a:r>
            <a:endParaRPr lang="en-GB" dirty="0"/>
          </a:p>
        </p:txBody>
      </p:sp>
      <p:pic>
        <p:nvPicPr>
          <p:cNvPr id="6" name="Picture 2"/>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6362504" y="1825625"/>
            <a:ext cx="4783574" cy="33431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5" name="Rectangle 4"/>
          <p:cNvSpPr/>
          <p:nvPr/>
        </p:nvSpPr>
        <p:spPr>
          <a:xfrm>
            <a:off x="6206387" y="5303703"/>
            <a:ext cx="4939691" cy="954107"/>
          </a:xfrm>
          <a:prstGeom prst="rect">
            <a:avLst/>
          </a:prstGeom>
        </p:spPr>
        <p:txBody>
          <a:bodyPr wrap="square">
            <a:spAutoFit/>
          </a:bodyPr>
          <a:lstStyle/>
          <a:p>
            <a:r>
              <a:rPr lang="en-GB" sz="2800" b="1" dirty="0">
                <a:solidFill>
                  <a:srgbClr val="FF0000"/>
                </a:solidFill>
              </a:rPr>
              <a:t>What happens if the business runs out of inventory?</a:t>
            </a:r>
          </a:p>
        </p:txBody>
      </p:sp>
    </p:spTree>
    <p:extLst>
      <p:ext uri="{BB962C8B-B14F-4D97-AF65-F5344CB8AC3E}">
        <p14:creationId xmlns:p14="http://schemas.microsoft.com/office/powerpoint/2010/main" val="41656384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normAutofit/>
          </a:bodyPr>
          <a:lstStyle/>
          <a:p>
            <a:r>
              <a:rPr lang="en-GB" dirty="0" smtClean="0">
                <a:solidFill>
                  <a:schemeClr val="tx1"/>
                </a:solidFill>
              </a:rPr>
              <a:t>Step 2: Understand about holding inventory</a:t>
            </a:r>
            <a:endParaRPr lang="en-GB" dirty="0">
              <a:solidFill>
                <a:schemeClr val="tx1"/>
              </a:solidFill>
            </a:endParaRPr>
          </a:p>
        </p:txBody>
      </p:sp>
      <p:sp>
        <p:nvSpPr>
          <p:cNvPr id="3" name="Content Placeholder 2"/>
          <p:cNvSpPr>
            <a:spLocks noGrp="1"/>
          </p:cNvSpPr>
          <p:nvPr>
            <p:ph sz="half" idx="1"/>
          </p:nvPr>
        </p:nvSpPr>
        <p:spPr>
          <a:solidFill>
            <a:schemeClr val="lt1"/>
          </a:solidFill>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smtClean="0"/>
              <a:t>Keeping large amounts of inventory is expensive and adds to the cost of a business which will reduce profits e.g</a:t>
            </a:r>
            <a:r>
              <a:rPr lang="en-GB" dirty="0"/>
              <a:t>. </a:t>
            </a:r>
            <a:r>
              <a:rPr lang="en-GB" dirty="0" smtClean="0"/>
              <a:t>extra storage</a:t>
            </a:r>
            <a:r>
              <a:rPr lang="en-GB" dirty="0"/>
              <a:t>, insurance, </a:t>
            </a:r>
            <a:r>
              <a:rPr lang="en-GB" dirty="0" smtClean="0"/>
              <a:t>etc.</a:t>
            </a:r>
          </a:p>
          <a:p>
            <a:r>
              <a:rPr lang="en-GB" dirty="0" smtClean="0"/>
              <a:t>A business can </a:t>
            </a:r>
            <a:r>
              <a:rPr lang="en-GB" dirty="0"/>
              <a:t>be left with lots of unwanted </a:t>
            </a:r>
            <a:r>
              <a:rPr lang="en-GB" dirty="0" smtClean="0"/>
              <a:t>inventory e.g. cat food that is out-of-date</a:t>
            </a:r>
          </a:p>
          <a:p>
            <a:r>
              <a:rPr lang="en-GB" dirty="0" smtClean="0"/>
              <a:t>Makes </a:t>
            </a:r>
            <a:r>
              <a:rPr lang="en-GB" dirty="0"/>
              <a:t>it more difficult to compete </a:t>
            </a:r>
            <a:r>
              <a:rPr lang="en-GB" dirty="0" smtClean="0"/>
              <a:t>on price </a:t>
            </a:r>
            <a:r>
              <a:rPr lang="en-GB" dirty="0"/>
              <a:t>due to </a:t>
            </a:r>
            <a:r>
              <a:rPr lang="en-GB" dirty="0" smtClean="0"/>
              <a:t>inventory </a:t>
            </a:r>
            <a:r>
              <a:rPr lang="en-GB" dirty="0"/>
              <a:t>holding </a:t>
            </a:r>
            <a:r>
              <a:rPr lang="en-GB" dirty="0" smtClean="0"/>
              <a:t>costs</a:t>
            </a:r>
          </a:p>
          <a:p>
            <a:r>
              <a:rPr lang="en-GB" b="1" dirty="0" smtClean="0">
                <a:solidFill>
                  <a:srgbClr val="FF0000"/>
                </a:solidFill>
              </a:rPr>
              <a:t>Can you explain how this would have an impact on profitability?</a:t>
            </a:r>
          </a:p>
          <a:p>
            <a:pPr marL="0" indent="0">
              <a:buNone/>
            </a:pPr>
            <a:endParaRPr lang="en-GB" dirty="0"/>
          </a:p>
        </p:txBody>
      </p:sp>
      <p:pic>
        <p:nvPicPr>
          <p:cNvPr id="1026" name="Picture 2" descr="Grumpy Cat, Everyone's Favourite Frowny-Faced Feline, Has ..."/>
          <p:cNvPicPr>
            <a:picLocks noGrp="1" noChangeAspect="1" noChangeArrowheads="1"/>
          </p:cNvPicPr>
          <p:nvPr>
            <p:ph sz="half" idx="2"/>
          </p:nvPr>
        </p:nvPicPr>
        <p:blipFill>
          <a:blip r:embed="rId3">
            <a:extLst>
              <a:ext uri="{28A0092B-C50C-407E-A947-70E740481C1C}">
                <a14:useLocalDpi xmlns:a14="http://schemas.microsoft.com/office/drawing/2010/main"/>
              </a:ext>
            </a:extLst>
          </a:blip>
          <a:srcRect/>
          <a:stretch>
            <a:fillRect/>
          </a:stretch>
        </p:blipFill>
        <p:spPr bwMode="auto">
          <a:xfrm>
            <a:off x="6594756" y="1825625"/>
            <a:ext cx="4336487"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09402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91886" y="185158"/>
            <a:ext cx="11524343" cy="1228725"/>
          </a:xfrm>
          <a:prstGeom prst="rect">
            <a:avLst/>
          </a:prstGeom>
          <a:ln/>
          <a:extLst/>
        </p:spPr>
        <p:style>
          <a:lnRef idx="2">
            <a:schemeClr val="accent4">
              <a:shade val="50000"/>
            </a:schemeClr>
          </a:lnRef>
          <a:fillRef idx="1">
            <a:schemeClr val="accent4"/>
          </a:fillRef>
          <a:effectRef idx="0">
            <a:schemeClr val="accent4"/>
          </a:effectRef>
          <a:fontRef idx="minor">
            <a:schemeClr val="lt1"/>
          </a:fontRef>
        </p:style>
        <p:txBody>
          <a:bodyPr anchor="ct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defTabSz="914400" rtl="0" eaLnBrk="1" fontAlgn="auto" latinLnBrk="0" hangingPunct="1">
              <a:lnSpc>
                <a:spcPct val="100000"/>
              </a:lnSpc>
              <a:spcBef>
                <a:spcPct val="0"/>
              </a:spcBef>
              <a:spcAft>
                <a:spcPts val="0"/>
              </a:spcAft>
              <a:buClrTx/>
              <a:buSzTx/>
              <a:buFont typeface="Arial" charset="0"/>
              <a:buNone/>
              <a:tabLst/>
              <a:defRPr/>
            </a:pPr>
            <a:r>
              <a:rPr kumimoji="0" lang="en-GB" sz="4000" b="0" i="0" u="none" strike="noStrike" kern="1200" cap="none" spc="0" normalizeH="0" baseline="0" noProof="0" dirty="0">
                <a:ln>
                  <a:noFill/>
                </a:ln>
                <a:effectLst/>
                <a:uLnTx/>
                <a:uFillTx/>
                <a:latin typeface="Calibri"/>
                <a:ea typeface="+mn-ea"/>
                <a:cs typeface="+mn-cs"/>
              </a:rPr>
              <a:t>Step 3: Have a go at drawing a </a:t>
            </a:r>
            <a:r>
              <a:rPr kumimoji="0" lang="en-GB" sz="4000" b="0" i="0" u="none" strike="noStrike" kern="1200" cap="none" spc="0" normalizeH="0" baseline="0" noProof="0" dirty="0" smtClean="0">
                <a:ln>
                  <a:noFill/>
                </a:ln>
                <a:effectLst/>
                <a:uLnTx/>
                <a:uFillTx/>
                <a:latin typeface="Calibri"/>
                <a:ea typeface="+mn-ea"/>
                <a:cs typeface="+mn-cs"/>
              </a:rPr>
              <a:t>chart</a:t>
            </a:r>
            <a:endParaRPr kumimoji="0" lang="en-US" altLang="en-US" sz="4000" b="0" i="0" u="none" strike="noStrike" kern="1200" cap="none" spc="0" normalizeH="0" baseline="0" noProof="0" dirty="0">
              <a:ln>
                <a:noFill/>
              </a:ln>
              <a:effectLst/>
              <a:uLnTx/>
              <a:uFillTx/>
              <a:latin typeface="Calibri"/>
              <a:ea typeface="+mn-ea"/>
              <a:cs typeface="+mn-cs"/>
            </a:endParaRPr>
          </a:p>
        </p:txBody>
      </p:sp>
      <p:grpSp>
        <p:nvGrpSpPr>
          <p:cNvPr id="2" name="Group 1"/>
          <p:cNvGrpSpPr/>
          <p:nvPr/>
        </p:nvGrpSpPr>
        <p:grpSpPr>
          <a:xfrm>
            <a:off x="1161402" y="1712856"/>
            <a:ext cx="8362669" cy="4975225"/>
            <a:chOff x="36794" y="1628775"/>
            <a:chExt cx="8362669" cy="4975225"/>
          </a:xfrm>
        </p:grpSpPr>
        <p:sp>
          <p:nvSpPr>
            <p:cNvPr id="29699" name="Line 5"/>
            <p:cNvSpPr>
              <a:spLocks noChangeShapeType="1"/>
            </p:cNvSpPr>
            <p:nvPr/>
          </p:nvSpPr>
          <p:spPr bwMode="auto">
            <a:xfrm>
              <a:off x="971550" y="1628775"/>
              <a:ext cx="0" cy="43211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00" name="Line 6"/>
            <p:cNvSpPr>
              <a:spLocks noChangeShapeType="1"/>
            </p:cNvSpPr>
            <p:nvPr/>
          </p:nvSpPr>
          <p:spPr bwMode="auto">
            <a:xfrm>
              <a:off x="971550" y="5949950"/>
              <a:ext cx="69135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07" name="Text Box 13"/>
            <p:cNvSpPr txBox="1">
              <a:spLocks noChangeArrowheads="1"/>
            </p:cNvSpPr>
            <p:nvPr/>
          </p:nvSpPr>
          <p:spPr bwMode="auto">
            <a:xfrm>
              <a:off x="6804025" y="6237288"/>
              <a:ext cx="1595438" cy="366712"/>
            </a:xfrm>
            <a:prstGeom prst="rect">
              <a:avLst/>
            </a:prstGeom>
            <a:ln/>
            <a:extLst/>
          </p:spPr>
          <p:style>
            <a:lnRef idx="2">
              <a:schemeClr val="accent5"/>
            </a:lnRef>
            <a:fillRef idx="1">
              <a:schemeClr val="lt1"/>
            </a:fillRef>
            <a:effectRef idx="0">
              <a:schemeClr val="accent5"/>
            </a:effectRef>
            <a:fontRef idx="minor">
              <a:schemeClr val="dk1"/>
            </a:fontRef>
          </p:style>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dirty="0">
                  <a:ln>
                    <a:noFill/>
                  </a:ln>
                  <a:solidFill>
                    <a:prstClr val="black"/>
                  </a:solidFill>
                  <a:effectLst/>
                  <a:uLnTx/>
                  <a:uFillTx/>
                  <a:latin typeface="Gill Sans MT" pitchFamily="34" charset="0"/>
                  <a:ea typeface="+mn-ea"/>
                  <a:cs typeface="+mn-cs"/>
                </a:rPr>
                <a:t>Time in weeks </a:t>
              </a:r>
              <a:endParaRPr kumimoji="0" lang="en-US" altLang="en-US" sz="1800" b="0" i="0" u="none" strike="noStrike" kern="1200" cap="none" spc="0" normalizeH="0" baseline="0" noProof="0" dirty="0">
                <a:ln>
                  <a:noFill/>
                </a:ln>
                <a:solidFill>
                  <a:prstClr val="black"/>
                </a:solidFill>
                <a:effectLst/>
                <a:uLnTx/>
                <a:uFillTx/>
                <a:latin typeface="Gill Sans MT" pitchFamily="34" charset="0"/>
                <a:ea typeface="+mn-ea"/>
                <a:cs typeface="+mn-cs"/>
              </a:endParaRPr>
            </a:p>
          </p:txBody>
        </p:sp>
        <p:sp>
          <p:nvSpPr>
            <p:cNvPr id="29708" name="Text Box 14"/>
            <p:cNvSpPr txBox="1">
              <a:spLocks noChangeArrowheads="1"/>
            </p:cNvSpPr>
            <p:nvPr/>
          </p:nvSpPr>
          <p:spPr bwMode="auto">
            <a:xfrm rot="10800000">
              <a:off x="36794" y="1924050"/>
              <a:ext cx="461665" cy="3557524"/>
            </a:xfrm>
            <a:prstGeom prst="rect">
              <a:avLst/>
            </a:prstGeom>
            <a:ln/>
            <a:extLst/>
          </p:spPr>
          <p:style>
            <a:lnRef idx="2">
              <a:schemeClr val="accent5"/>
            </a:lnRef>
            <a:fillRef idx="1">
              <a:schemeClr val="lt1"/>
            </a:fillRef>
            <a:effectRef idx="0">
              <a:schemeClr val="accent5"/>
            </a:effectRef>
            <a:fontRef idx="minor">
              <a:schemeClr val="dk1"/>
            </a:fontRef>
          </p:style>
          <p:txBody>
            <a:bodyPr vert="eaVert" wrap="squar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50000"/>
                </a:spcBef>
                <a:spcAft>
                  <a:spcPts val="0"/>
                </a:spcAft>
                <a:buClrTx/>
                <a:buSzTx/>
                <a:buFont typeface="Arial" charset="0"/>
                <a:buNone/>
                <a:tabLst/>
                <a:defRPr/>
              </a:pPr>
              <a:r>
                <a:rPr kumimoji="0" lang="en-GB" altLang="en-US" sz="1800" b="0" i="0" u="none" strike="noStrike" kern="1200" cap="none" spc="0" normalizeH="0" baseline="0" noProof="0" dirty="0" smtClean="0">
                  <a:ln>
                    <a:noFill/>
                  </a:ln>
                  <a:solidFill>
                    <a:prstClr val="black"/>
                  </a:solidFill>
                  <a:effectLst/>
                  <a:uLnTx/>
                  <a:uFillTx/>
                  <a:latin typeface="Gill Sans MT" pitchFamily="34" charset="0"/>
                  <a:ea typeface="+mn-ea"/>
                  <a:cs typeface="+mn-cs"/>
                </a:rPr>
                <a:t>Inventory </a:t>
              </a:r>
              <a:r>
                <a:rPr kumimoji="0" lang="en-GB" altLang="en-US" sz="1800" b="0" i="0" u="none" strike="noStrike" kern="1200" cap="none" spc="0" normalizeH="0" baseline="0" noProof="0" dirty="0">
                  <a:ln>
                    <a:noFill/>
                  </a:ln>
                  <a:solidFill>
                    <a:prstClr val="black"/>
                  </a:solidFill>
                  <a:effectLst/>
                  <a:uLnTx/>
                  <a:uFillTx/>
                  <a:latin typeface="Gill Sans MT" pitchFamily="34" charset="0"/>
                  <a:ea typeface="+mn-ea"/>
                  <a:cs typeface="+mn-cs"/>
                </a:rPr>
                <a:t>Level – boxes of cat food</a:t>
              </a:r>
              <a:endParaRPr kumimoji="0" lang="en-US" altLang="en-US" sz="1800" b="0" i="0" u="none" strike="noStrike" kern="1200" cap="none" spc="0" normalizeH="0" baseline="0" noProof="0" dirty="0">
                <a:ln>
                  <a:noFill/>
                </a:ln>
                <a:solidFill>
                  <a:prstClr val="black"/>
                </a:solidFill>
                <a:effectLst/>
                <a:uLnTx/>
                <a:uFillTx/>
                <a:latin typeface="Gill Sans MT" pitchFamily="34" charset="0"/>
                <a:ea typeface="+mn-ea"/>
                <a:cs typeface="+mn-cs"/>
              </a:endParaRPr>
            </a:p>
          </p:txBody>
        </p:sp>
        <p:sp>
          <p:nvSpPr>
            <p:cNvPr id="29716" name="Line 22"/>
            <p:cNvSpPr>
              <a:spLocks noChangeShapeType="1"/>
            </p:cNvSpPr>
            <p:nvPr/>
          </p:nvSpPr>
          <p:spPr bwMode="auto">
            <a:xfrm>
              <a:off x="2484438" y="5876925"/>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17" name="Line 23"/>
            <p:cNvSpPr>
              <a:spLocks noChangeShapeType="1"/>
            </p:cNvSpPr>
            <p:nvPr/>
          </p:nvSpPr>
          <p:spPr bwMode="auto">
            <a:xfrm>
              <a:off x="3924300" y="5876925"/>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18" name="Line 24"/>
            <p:cNvSpPr>
              <a:spLocks noChangeShapeType="1"/>
            </p:cNvSpPr>
            <p:nvPr/>
          </p:nvSpPr>
          <p:spPr bwMode="auto">
            <a:xfrm>
              <a:off x="5219700" y="5876925"/>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19" name="Line 25"/>
            <p:cNvSpPr>
              <a:spLocks noChangeShapeType="1"/>
            </p:cNvSpPr>
            <p:nvPr/>
          </p:nvSpPr>
          <p:spPr bwMode="auto">
            <a:xfrm>
              <a:off x="6443663" y="5876925"/>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20" name="Line 26"/>
            <p:cNvSpPr>
              <a:spLocks noChangeShapeType="1"/>
            </p:cNvSpPr>
            <p:nvPr/>
          </p:nvSpPr>
          <p:spPr bwMode="auto">
            <a:xfrm>
              <a:off x="1763713" y="5876925"/>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21" name="Line 27"/>
            <p:cNvSpPr>
              <a:spLocks noChangeShapeType="1"/>
            </p:cNvSpPr>
            <p:nvPr/>
          </p:nvSpPr>
          <p:spPr bwMode="auto">
            <a:xfrm>
              <a:off x="3203575" y="5876925"/>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22" name="Line 28"/>
            <p:cNvSpPr>
              <a:spLocks noChangeShapeType="1"/>
            </p:cNvSpPr>
            <p:nvPr/>
          </p:nvSpPr>
          <p:spPr bwMode="auto">
            <a:xfrm>
              <a:off x="4572000" y="5876925"/>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23" name="Line 29"/>
            <p:cNvSpPr>
              <a:spLocks noChangeShapeType="1"/>
            </p:cNvSpPr>
            <p:nvPr/>
          </p:nvSpPr>
          <p:spPr bwMode="auto">
            <a:xfrm>
              <a:off x="5795963" y="5876925"/>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24" name="Text Box 30"/>
            <p:cNvSpPr txBox="1">
              <a:spLocks noChangeArrowheads="1"/>
            </p:cNvSpPr>
            <p:nvPr/>
          </p:nvSpPr>
          <p:spPr bwMode="auto">
            <a:xfrm>
              <a:off x="2319338" y="5970588"/>
              <a:ext cx="298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a:ln>
                    <a:noFill/>
                  </a:ln>
                  <a:solidFill>
                    <a:prstClr val="black"/>
                  </a:solidFill>
                  <a:effectLst/>
                  <a:uLnTx/>
                  <a:uFillTx/>
                  <a:latin typeface="Gill Sans MT" pitchFamily="34" charset="0"/>
                  <a:ea typeface="+mn-ea"/>
                  <a:cs typeface="+mn-cs"/>
                </a:rPr>
                <a:t>2</a:t>
              </a:r>
              <a:endParaRPr kumimoji="0" lang="en-US" altLang="en-US" sz="1800" b="0" i="0" u="none" strike="noStrike" kern="1200" cap="none" spc="0" normalizeH="0" baseline="0" noProof="0">
                <a:ln>
                  <a:noFill/>
                </a:ln>
                <a:solidFill>
                  <a:prstClr val="black"/>
                </a:solidFill>
                <a:effectLst/>
                <a:uLnTx/>
                <a:uFillTx/>
                <a:latin typeface="Gill Sans MT" pitchFamily="34" charset="0"/>
                <a:ea typeface="+mn-ea"/>
                <a:cs typeface="+mn-cs"/>
              </a:endParaRPr>
            </a:p>
          </p:txBody>
        </p:sp>
        <p:sp>
          <p:nvSpPr>
            <p:cNvPr id="29725" name="Text Box 31"/>
            <p:cNvSpPr txBox="1">
              <a:spLocks noChangeArrowheads="1"/>
            </p:cNvSpPr>
            <p:nvPr/>
          </p:nvSpPr>
          <p:spPr bwMode="auto">
            <a:xfrm>
              <a:off x="3779838" y="5949950"/>
              <a:ext cx="298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a:ln>
                    <a:noFill/>
                  </a:ln>
                  <a:solidFill>
                    <a:prstClr val="black"/>
                  </a:solidFill>
                  <a:effectLst/>
                  <a:uLnTx/>
                  <a:uFillTx/>
                  <a:latin typeface="Gill Sans MT" pitchFamily="34" charset="0"/>
                  <a:ea typeface="+mn-ea"/>
                  <a:cs typeface="+mn-cs"/>
                </a:rPr>
                <a:t>4</a:t>
              </a:r>
              <a:endParaRPr kumimoji="0" lang="en-US" altLang="en-US" sz="1800" b="0" i="0" u="none" strike="noStrike" kern="1200" cap="none" spc="0" normalizeH="0" baseline="0" noProof="0">
                <a:ln>
                  <a:noFill/>
                </a:ln>
                <a:solidFill>
                  <a:prstClr val="black"/>
                </a:solidFill>
                <a:effectLst/>
                <a:uLnTx/>
                <a:uFillTx/>
                <a:latin typeface="Gill Sans MT" pitchFamily="34" charset="0"/>
                <a:ea typeface="+mn-ea"/>
                <a:cs typeface="+mn-cs"/>
              </a:endParaRPr>
            </a:p>
          </p:txBody>
        </p:sp>
        <p:sp>
          <p:nvSpPr>
            <p:cNvPr id="29726" name="Text Box 32"/>
            <p:cNvSpPr txBox="1">
              <a:spLocks noChangeArrowheads="1"/>
            </p:cNvSpPr>
            <p:nvPr/>
          </p:nvSpPr>
          <p:spPr bwMode="auto">
            <a:xfrm>
              <a:off x="5076825" y="6021388"/>
              <a:ext cx="298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a:ln>
                    <a:noFill/>
                  </a:ln>
                  <a:solidFill>
                    <a:prstClr val="black"/>
                  </a:solidFill>
                  <a:effectLst/>
                  <a:uLnTx/>
                  <a:uFillTx/>
                  <a:latin typeface="Gill Sans MT" pitchFamily="34" charset="0"/>
                  <a:ea typeface="+mn-ea"/>
                  <a:cs typeface="+mn-cs"/>
                </a:rPr>
                <a:t>6</a:t>
              </a:r>
              <a:endParaRPr kumimoji="0" lang="en-US" altLang="en-US" sz="1800" b="0" i="0" u="none" strike="noStrike" kern="1200" cap="none" spc="0" normalizeH="0" baseline="0" noProof="0">
                <a:ln>
                  <a:noFill/>
                </a:ln>
                <a:solidFill>
                  <a:prstClr val="black"/>
                </a:solidFill>
                <a:effectLst/>
                <a:uLnTx/>
                <a:uFillTx/>
                <a:latin typeface="Gill Sans MT" pitchFamily="34" charset="0"/>
                <a:ea typeface="+mn-ea"/>
                <a:cs typeface="+mn-cs"/>
              </a:endParaRPr>
            </a:p>
          </p:txBody>
        </p:sp>
        <p:sp>
          <p:nvSpPr>
            <p:cNvPr id="29727" name="Text Box 33"/>
            <p:cNvSpPr txBox="1">
              <a:spLocks noChangeArrowheads="1"/>
            </p:cNvSpPr>
            <p:nvPr/>
          </p:nvSpPr>
          <p:spPr bwMode="auto">
            <a:xfrm>
              <a:off x="6300788" y="6021388"/>
              <a:ext cx="298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a:ln>
                    <a:noFill/>
                  </a:ln>
                  <a:solidFill>
                    <a:prstClr val="black"/>
                  </a:solidFill>
                  <a:effectLst/>
                  <a:uLnTx/>
                  <a:uFillTx/>
                  <a:latin typeface="Gill Sans MT" pitchFamily="34" charset="0"/>
                  <a:ea typeface="+mn-ea"/>
                  <a:cs typeface="+mn-cs"/>
                </a:rPr>
                <a:t>8</a:t>
              </a:r>
              <a:endParaRPr kumimoji="0" lang="en-US" altLang="en-US" sz="1800" b="0" i="0" u="none" strike="noStrike" kern="1200" cap="none" spc="0" normalizeH="0" baseline="0" noProof="0">
                <a:ln>
                  <a:noFill/>
                </a:ln>
                <a:solidFill>
                  <a:prstClr val="black"/>
                </a:solidFill>
                <a:effectLst/>
                <a:uLnTx/>
                <a:uFillTx/>
                <a:latin typeface="Gill Sans MT" pitchFamily="34" charset="0"/>
                <a:ea typeface="+mn-ea"/>
                <a:cs typeface="+mn-cs"/>
              </a:endParaRPr>
            </a:p>
          </p:txBody>
        </p:sp>
        <p:sp>
          <p:nvSpPr>
            <p:cNvPr id="29734" name="Line 40"/>
            <p:cNvSpPr>
              <a:spLocks noChangeShapeType="1"/>
            </p:cNvSpPr>
            <p:nvPr/>
          </p:nvSpPr>
          <p:spPr bwMode="auto">
            <a:xfrm>
              <a:off x="827088" y="4797425"/>
              <a:ext cx="2159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35" name="Line 41"/>
            <p:cNvSpPr>
              <a:spLocks noChangeShapeType="1"/>
            </p:cNvSpPr>
            <p:nvPr/>
          </p:nvSpPr>
          <p:spPr bwMode="auto">
            <a:xfrm>
              <a:off x="827088" y="3933825"/>
              <a:ext cx="2159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36" name="Line 42"/>
            <p:cNvSpPr>
              <a:spLocks noChangeShapeType="1"/>
            </p:cNvSpPr>
            <p:nvPr/>
          </p:nvSpPr>
          <p:spPr bwMode="auto">
            <a:xfrm>
              <a:off x="827088" y="2924175"/>
              <a:ext cx="2159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37" name="Line 43"/>
            <p:cNvSpPr>
              <a:spLocks noChangeShapeType="1"/>
            </p:cNvSpPr>
            <p:nvPr/>
          </p:nvSpPr>
          <p:spPr bwMode="auto">
            <a:xfrm>
              <a:off x="827088" y="1989138"/>
              <a:ext cx="2159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38" name="Text Box 44"/>
            <p:cNvSpPr txBox="1">
              <a:spLocks noChangeArrowheads="1"/>
            </p:cNvSpPr>
            <p:nvPr/>
          </p:nvSpPr>
          <p:spPr bwMode="auto">
            <a:xfrm>
              <a:off x="539750" y="4581525"/>
              <a:ext cx="298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a:ln>
                    <a:noFill/>
                  </a:ln>
                  <a:solidFill>
                    <a:prstClr val="black"/>
                  </a:solidFill>
                  <a:effectLst/>
                  <a:uLnTx/>
                  <a:uFillTx/>
                  <a:latin typeface="Gill Sans MT" pitchFamily="34" charset="0"/>
                  <a:ea typeface="+mn-ea"/>
                  <a:cs typeface="+mn-cs"/>
                </a:rPr>
                <a:t>5</a:t>
              </a:r>
              <a:endParaRPr kumimoji="0" lang="en-US" altLang="en-US" sz="1800" b="0" i="0" u="none" strike="noStrike" kern="1200" cap="none" spc="0" normalizeH="0" baseline="0" noProof="0">
                <a:ln>
                  <a:noFill/>
                </a:ln>
                <a:solidFill>
                  <a:prstClr val="black"/>
                </a:solidFill>
                <a:effectLst/>
                <a:uLnTx/>
                <a:uFillTx/>
                <a:latin typeface="Gill Sans MT" pitchFamily="34" charset="0"/>
                <a:ea typeface="+mn-ea"/>
                <a:cs typeface="+mn-cs"/>
              </a:endParaRPr>
            </a:p>
          </p:txBody>
        </p:sp>
        <p:sp>
          <p:nvSpPr>
            <p:cNvPr id="29739" name="Text Box 45"/>
            <p:cNvSpPr txBox="1">
              <a:spLocks noChangeArrowheads="1"/>
            </p:cNvSpPr>
            <p:nvPr/>
          </p:nvSpPr>
          <p:spPr bwMode="auto">
            <a:xfrm>
              <a:off x="468313" y="3789363"/>
              <a:ext cx="412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a:ln>
                    <a:noFill/>
                  </a:ln>
                  <a:solidFill>
                    <a:prstClr val="black"/>
                  </a:solidFill>
                  <a:effectLst/>
                  <a:uLnTx/>
                  <a:uFillTx/>
                  <a:latin typeface="Gill Sans MT" pitchFamily="34" charset="0"/>
                  <a:ea typeface="+mn-ea"/>
                  <a:cs typeface="+mn-cs"/>
                </a:rPr>
                <a:t>10</a:t>
              </a:r>
              <a:endParaRPr kumimoji="0" lang="en-US" altLang="en-US" sz="1800" b="0" i="0" u="none" strike="noStrike" kern="1200" cap="none" spc="0" normalizeH="0" baseline="0" noProof="0">
                <a:ln>
                  <a:noFill/>
                </a:ln>
                <a:solidFill>
                  <a:prstClr val="black"/>
                </a:solidFill>
                <a:effectLst/>
                <a:uLnTx/>
                <a:uFillTx/>
                <a:latin typeface="Gill Sans MT" pitchFamily="34" charset="0"/>
                <a:ea typeface="+mn-ea"/>
                <a:cs typeface="+mn-cs"/>
              </a:endParaRPr>
            </a:p>
          </p:txBody>
        </p:sp>
        <p:sp>
          <p:nvSpPr>
            <p:cNvPr id="29740" name="Text Box 46"/>
            <p:cNvSpPr txBox="1">
              <a:spLocks noChangeArrowheads="1"/>
            </p:cNvSpPr>
            <p:nvPr/>
          </p:nvSpPr>
          <p:spPr bwMode="auto">
            <a:xfrm>
              <a:off x="468313" y="2781300"/>
              <a:ext cx="412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a:ln>
                    <a:noFill/>
                  </a:ln>
                  <a:solidFill>
                    <a:prstClr val="black"/>
                  </a:solidFill>
                  <a:effectLst/>
                  <a:uLnTx/>
                  <a:uFillTx/>
                  <a:latin typeface="Gill Sans MT" pitchFamily="34" charset="0"/>
                  <a:ea typeface="+mn-ea"/>
                  <a:cs typeface="+mn-cs"/>
                </a:rPr>
                <a:t>15</a:t>
              </a:r>
              <a:endParaRPr kumimoji="0" lang="en-US" altLang="en-US" sz="1800" b="0" i="0" u="none" strike="noStrike" kern="1200" cap="none" spc="0" normalizeH="0" baseline="0" noProof="0">
                <a:ln>
                  <a:noFill/>
                </a:ln>
                <a:solidFill>
                  <a:prstClr val="black"/>
                </a:solidFill>
                <a:effectLst/>
                <a:uLnTx/>
                <a:uFillTx/>
                <a:latin typeface="Gill Sans MT" pitchFamily="34" charset="0"/>
                <a:ea typeface="+mn-ea"/>
                <a:cs typeface="+mn-cs"/>
              </a:endParaRPr>
            </a:p>
          </p:txBody>
        </p:sp>
        <p:sp>
          <p:nvSpPr>
            <p:cNvPr id="29741" name="Text Box 47"/>
            <p:cNvSpPr txBox="1">
              <a:spLocks noChangeArrowheads="1"/>
            </p:cNvSpPr>
            <p:nvPr/>
          </p:nvSpPr>
          <p:spPr bwMode="auto">
            <a:xfrm>
              <a:off x="551451" y="1755907"/>
              <a:ext cx="412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dirty="0">
                  <a:ln>
                    <a:noFill/>
                  </a:ln>
                  <a:solidFill>
                    <a:prstClr val="black"/>
                  </a:solidFill>
                  <a:effectLst/>
                  <a:uLnTx/>
                  <a:uFillTx/>
                  <a:latin typeface="Gill Sans MT" pitchFamily="34" charset="0"/>
                  <a:ea typeface="+mn-ea"/>
                  <a:cs typeface="+mn-cs"/>
                </a:rPr>
                <a:t>20</a:t>
              </a:r>
              <a:endParaRPr kumimoji="0" lang="en-US" altLang="en-US" sz="1800" b="0" i="0" u="none" strike="noStrike" kern="1200" cap="none" spc="0" normalizeH="0" baseline="0" noProof="0" dirty="0">
                <a:ln>
                  <a:noFill/>
                </a:ln>
                <a:solidFill>
                  <a:prstClr val="black"/>
                </a:solidFill>
                <a:effectLst/>
                <a:uLnTx/>
                <a:uFillTx/>
                <a:latin typeface="Gill Sans MT" pitchFamily="34" charset="0"/>
                <a:ea typeface="+mn-ea"/>
                <a:cs typeface="+mn-cs"/>
              </a:endParaRPr>
            </a:p>
          </p:txBody>
        </p:sp>
      </p:grpSp>
    </p:spTree>
    <p:extLst>
      <p:ext uri="{BB962C8B-B14F-4D97-AF65-F5344CB8AC3E}">
        <p14:creationId xmlns:p14="http://schemas.microsoft.com/office/powerpoint/2010/main" val="10399524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406400" y="188914"/>
            <a:ext cx="11277600" cy="1228725"/>
          </a:xfrm>
          <a:prstGeom prst="rect">
            <a:avLst/>
          </a:prstGeom>
          <a:ln/>
          <a:extLst/>
        </p:spPr>
        <p:style>
          <a:lnRef idx="2">
            <a:schemeClr val="accent4">
              <a:shade val="50000"/>
            </a:schemeClr>
          </a:lnRef>
          <a:fillRef idx="1">
            <a:schemeClr val="accent4"/>
          </a:fillRef>
          <a:effectRef idx="0">
            <a:schemeClr val="accent4"/>
          </a:effectRef>
          <a:fontRef idx="minor">
            <a:schemeClr val="lt1"/>
          </a:fontRef>
        </p:style>
        <p:txBody>
          <a:bodyPr anchor="ct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defTabSz="914400" rtl="0" eaLnBrk="1" fontAlgn="auto" latinLnBrk="0" hangingPunct="1">
              <a:lnSpc>
                <a:spcPct val="100000"/>
              </a:lnSpc>
              <a:spcBef>
                <a:spcPct val="0"/>
              </a:spcBef>
              <a:spcAft>
                <a:spcPts val="0"/>
              </a:spcAft>
              <a:buClrTx/>
              <a:buSzTx/>
              <a:buFont typeface="Arial" charset="0"/>
              <a:buNone/>
              <a:tabLst/>
              <a:defRPr/>
            </a:pPr>
            <a:r>
              <a:rPr kumimoji="0" lang="en-GB" sz="4000" b="0" i="0" u="none" strike="noStrike" kern="1200" cap="none" spc="0" normalizeH="0" baseline="0" noProof="0" dirty="0">
                <a:ln>
                  <a:noFill/>
                </a:ln>
                <a:effectLst/>
                <a:uLnTx/>
                <a:uFillTx/>
                <a:latin typeface="Calibri"/>
                <a:ea typeface="+mn-ea"/>
                <a:cs typeface="+mn-cs"/>
              </a:rPr>
              <a:t>Step </a:t>
            </a:r>
            <a:r>
              <a:rPr kumimoji="0" lang="en-GB" sz="4000" b="0" i="0" u="none" strike="noStrike" kern="1200" cap="none" spc="0" normalizeH="0" baseline="0" noProof="0" dirty="0" smtClean="0">
                <a:ln>
                  <a:noFill/>
                </a:ln>
                <a:effectLst/>
                <a:uLnTx/>
                <a:uFillTx/>
                <a:latin typeface="Calibri"/>
                <a:ea typeface="+mn-ea"/>
                <a:cs typeface="+mn-cs"/>
              </a:rPr>
              <a:t>4: Complete</a:t>
            </a:r>
            <a:r>
              <a:rPr kumimoji="0" lang="en-GB" sz="4000" b="0" i="0" u="none" strike="noStrike" kern="1200" cap="none" spc="0" normalizeH="0" noProof="0" dirty="0" smtClean="0">
                <a:ln>
                  <a:noFill/>
                </a:ln>
                <a:effectLst/>
                <a:uLnTx/>
                <a:uFillTx/>
                <a:latin typeface="Calibri"/>
                <a:ea typeface="+mn-ea"/>
                <a:cs typeface="+mn-cs"/>
              </a:rPr>
              <a:t> the sample chart</a:t>
            </a:r>
            <a:endParaRPr kumimoji="0" lang="en-US" altLang="en-US" sz="4000" b="0" i="0" u="none" strike="noStrike" kern="1200" cap="none" spc="0" normalizeH="0" baseline="0" noProof="0" dirty="0">
              <a:ln>
                <a:noFill/>
              </a:ln>
              <a:effectLst/>
              <a:uLnTx/>
              <a:uFillTx/>
              <a:latin typeface="Calibri"/>
              <a:ea typeface="+mn-ea"/>
              <a:cs typeface="+mn-cs"/>
            </a:endParaRPr>
          </a:p>
        </p:txBody>
      </p:sp>
      <p:sp>
        <p:nvSpPr>
          <p:cNvPr id="29699" name="Line 5"/>
          <p:cNvSpPr>
            <a:spLocks noChangeShapeType="1"/>
          </p:cNvSpPr>
          <p:nvPr/>
        </p:nvSpPr>
        <p:spPr bwMode="auto">
          <a:xfrm>
            <a:off x="2495550" y="1628776"/>
            <a:ext cx="0" cy="43211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00" name="Line 6"/>
          <p:cNvSpPr>
            <a:spLocks noChangeShapeType="1"/>
          </p:cNvSpPr>
          <p:nvPr/>
        </p:nvSpPr>
        <p:spPr bwMode="auto">
          <a:xfrm>
            <a:off x="2495551" y="5949950"/>
            <a:ext cx="69135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46087" name="Line 7"/>
          <p:cNvSpPr>
            <a:spLocks noChangeShapeType="1"/>
          </p:cNvSpPr>
          <p:nvPr/>
        </p:nvSpPr>
        <p:spPr bwMode="auto">
          <a:xfrm>
            <a:off x="2495550" y="4797425"/>
            <a:ext cx="6769100" cy="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46088" name="Line 8"/>
          <p:cNvSpPr>
            <a:spLocks noChangeShapeType="1"/>
          </p:cNvSpPr>
          <p:nvPr/>
        </p:nvSpPr>
        <p:spPr bwMode="auto">
          <a:xfrm>
            <a:off x="2495550" y="1989138"/>
            <a:ext cx="6840538" cy="0"/>
          </a:xfrm>
          <a:prstGeom prst="line">
            <a:avLst/>
          </a:prstGeom>
          <a:noFill/>
          <a:ln w="9525">
            <a:solidFill>
              <a:srgbClr val="0000FF"/>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46089" name="Line 9"/>
          <p:cNvSpPr>
            <a:spLocks noChangeShapeType="1"/>
          </p:cNvSpPr>
          <p:nvPr/>
        </p:nvSpPr>
        <p:spPr bwMode="auto">
          <a:xfrm>
            <a:off x="2495550" y="3933825"/>
            <a:ext cx="68405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46090" name="Text Box 10"/>
          <p:cNvSpPr txBox="1">
            <a:spLocks noChangeArrowheads="1"/>
          </p:cNvSpPr>
          <p:nvPr/>
        </p:nvSpPr>
        <p:spPr bwMode="auto">
          <a:xfrm>
            <a:off x="7824789" y="1726705"/>
            <a:ext cx="260007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dirty="0">
                <a:ln>
                  <a:noFill/>
                </a:ln>
                <a:solidFill>
                  <a:srgbClr val="C0504D"/>
                </a:solidFill>
                <a:effectLst/>
                <a:uLnTx/>
                <a:uFillTx/>
                <a:latin typeface="Gill Sans MT" pitchFamily="34" charset="0"/>
                <a:ea typeface="+mn-ea"/>
                <a:cs typeface="+mn-cs"/>
              </a:rPr>
              <a:t>Maximum </a:t>
            </a:r>
            <a:r>
              <a:rPr kumimoji="0" lang="en-GB" altLang="en-US" sz="1800" b="0" i="0" u="none" strike="noStrike" kern="1200" cap="none" spc="0" normalizeH="0" baseline="0" noProof="0" dirty="0" smtClean="0">
                <a:ln>
                  <a:noFill/>
                </a:ln>
                <a:solidFill>
                  <a:srgbClr val="C0504D"/>
                </a:solidFill>
                <a:effectLst/>
                <a:uLnTx/>
                <a:uFillTx/>
                <a:latin typeface="Gill Sans MT" pitchFamily="34" charset="0"/>
                <a:ea typeface="+mn-ea"/>
                <a:cs typeface="+mn-cs"/>
              </a:rPr>
              <a:t>Inventory </a:t>
            </a:r>
            <a:r>
              <a:rPr kumimoji="0" lang="en-GB" altLang="en-US" sz="1800" b="0" i="0" u="none" strike="noStrike" kern="1200" cap="none" spc="0" normalizeH="0" baseline="0" noProof="0" dirty="0">
                <a:ln>
                  <a:noFill/>
                </a:ln>
                <a:solidFill>
                  <a:srgbClr val="C0504D"/>
                </a:solidFill>
                <a:effectLst/>
                <a:uLnTx/>
                <a:uFillTx/>
                <a:latin typeface="Gill Sans MT" pitchFamily="34" charset="0"/>
                <a:ea typeface="+mn-ea"/>
                <a:cs typeface="+mn-cs"/>
              </a:rPr>
              <a:t>Level</a:t>
            </a:r>
            <a:endParaRPr kumimoji="0" lang="en-US" altLang="en-US" sz="1800" b="0" i="0" u="none" strike="noStrike" kern="1200" cap="none" spc="0" normalizeH="0" baseline="0" noProof="0" dirty="0">
              <a:ln>
                <a:noFill/>
              </a:ln>
              <a:solidFill>
                <a:srgbClr val="C0504D"/>
              </a:solidFill>
              <a:effectLst/>
              <a:uLnTx/>
              <a:uFillTx/>
              <a:latin typeface="Gill Sans MT" pitchFamily="34" charset="0"/>
              <a:ea typeface="+mn-ea"/>
              <a:cs typeface="+mn-cs"/>
            </a:endParaRPr>
          </a:p>
        </p:txBody>
      </p:sp>
      <p:sp>
        <p:nvSpPr>
          <p:cNvPr id="46091" name="Text Box 11"/>
          <p:cNvSpPr txBox="1">
            <a:spLocks noChangeArrowheads="1"/>
          </p:cNvSpPr>
          <p:nvPr/>
        </p:nvSpPr>
        <p:spPr bwMode="auto">
          <a:xfrm>
            <a:off x="8123239" y="4553845"/>
            <a:ext cx="25535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dirty="0">
                <a:ln>
                  <a:noFill/>
                </a:ln>
                <a:solidFill>
                  <a:srgbClr val="FF0000"/>
                </a:solidFill>
                <a:effectLst/>
                <a:uLnTx/>
                <a:uFillTx/>
                <a:latin typeface="Gill Sans MT" pitchFamily="34" charset="0"/>
                <a:ea typeface="+mn-ea"/>
                <a:cs typeface="+mn-cs"/>
              </a:rPr>
              <a:t>Minimum </a:t>
            </a:r>
            <a:r>
              <a:rPr kumimoji="0" lang="en-GB" altLang="en-US" sz="1800" b="0" i="0" u="none" strike="noStrike" kern="1200" cap="none" spc="0" normalizeH="0" baseline="0" noProof="0" dirty="0" smtClean="0">
                <a:ln>
                  <a:noFill/>
                </a:ln>
                <a:solidFill>
                  <a:srgbClr val="FF0000"/>
                </a:solidFill>
                <a:effectLst/>
                <a:uLnTx/>
                <a:uFillTx/>
                <a:latin typeface="Gill Sans MT" pitchFamily="34" charset="0"/>
                <a:ea typeface="+mn-ea"/>
                <a:cs typeface="+mn-cs"/>
              </a:rPr>
              <a:t>Inventory </a:t>
            </a:r>
            <a:r>
              <a:rPr kumimoji="0" lang="en-GB" altLang="en-US" sz="1800" b="0" i="0" u="none" strike="noStrike" kern="1200" cap="none" spc="0" normalizeH="0" baseline="0" noProof="0" dirty="0">
                <a:ln>
                  <a:noFill/>
                </a:ln>
                <a:solidFill>
                  <a:srgbClr val="FF0000"/>
                </a:solidFill>
                <a:effectLst/>
                <a:uLnTx/>
                <a:uFillTx/>
                <a:latin typeface="Gill Sans MT" pitchFamily="34" charset="0"/>
                <a:ea typeface="+mn-ea"/>
                <a:cs typeface="+mn-cs"/>
              </a:rPr>
              <a:t>Level</a:t>
            </a:r>
            <a:endParaRPr kumimoji="0" lang="en-US" altLang="en-US" sz="1800" b="0" i="0" u="none" strike="noStrike" kern="1200" cap="none" spc="0" normalizeH="0" baseline="0" noProof="0" dirty="0">
              <a:ln>
                <a:noFill/>
              </a:ln>
              <a:solidFill>
                <a:srgbClr val="FF0000"/>
              </a:solidFill>
              <a:effectLst/>
              <a:uLnTx/>
              <a:uFillTx/>
              <a:latin typeface="Gill Sans MT" pitchFamily="34" charset="0"/>
              <a:ea typeface="+mn-ea"/>
              <a:cs typeface="+mn-cs"/>
            </a:endParaRPr>
          </a:p>
        </p:txBody>
      </p:sp>
      <p:sp>
        <p:nvSpPr>
          <p:cNvPr id="46092" name="Text Box 12"/>
          <p:cNvSpPr txBox="1">
            <a:spLocks noChangeArrowheads="1"/>
          </p:cNvSpPr>
          <p:nvPr/>
        </p:nvSpPr>
        <p:spPr bwMode="auto">
          <a:xfrm>
            <a:off x="8688289" y="3655770"/>
            <a:ext cx="15843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dirty="0">
                <a:ln>
                  <a:noFill/>
                </a:ln>
                <a:solidFill>
                  <a:prstClr val="black"/>
                </a:solidFill>
                <a:effectLst/>
                <a:uLnTx/>
                <a:uFillTx/>
                <a:latin typeface="Gill Sans MT" pitchFamily="34" charset="0"/>
                <a:ea typeface="+mn-ea"/>
                <a:cs typeface="+mn-cs"/>
              </a:rPr>
              <a:t>Re-order Level</a:t>
            </a:r>
            <a:endParaRPr kumimoji="0" lang="en-US" altLang="en-US" sz="1800" b="0" i="0" u="none" strike="noStrike" kern="1200" cap="none" spc="0" normalizeH="0" baseline="0" noProof="0" dirty="0">
              <a:ln>
                <a:noFill/>
              </a:ln>
              <a:solidFill>
                <a:prstClr val="black"/>
              </a:solidFill>
              <a:effectLst/>
              <a:uLnTx/>
              <a:uFillTx/>
              <a:latin typeface="Gill Sans MT" pitchFamily="34" charset="0"/>
              <a:ea typeface="+mn-ea"/>
              <a:cs typeface="+mn-cs"/>
            </a:endParaRPr>
          </a:p>
        </p:txBody>
      </p:sp>
      <p:sp>
        <p:nvSpPr>
          <p:cNvPr id="29707" name="Text Box 13"/>
          <p:cNvSpPr txBox="1">
            <a:spLocks noChangeArrowheads="1"/>
          </p:cNvSpPr>
          <p:nvPr/>
        </p:nvSpPr>
        <p:spPr bwMode="auto">
          <a:xfrm>
            <a:off x="8328025" y="6237288"/>
            <a:ext cx="1595438" cy="366712"/>
          </a:xfrm>
          <a:prstGeom prst="rect">
            <a:avLst/>
          </a:prstGeom>
          <a:ln/>
          <a:extLst/>
        </p:spPr>
        <p:style>
          <a:lnRef idx="2">
            <a:schemeClr val="accent5"/>
          </a:lnRef>
          <a:fillRef idx="1">
            <a:schemeClr val="lt1"/>
          </a:fillRef>
          <a:effectRef idx="0">
            <a:schemeClr val="accent5"/>
          </a:effectRef>
          <a:fontRef idx="minor">
            <a:schemeClr val="dk1"/>
          </a:fontRef>
        </p:style>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dirty="0">
                <a:ln>
                  <a:noFill/>
                </a:ln>
                <a:solidFill>
                  <a:prstClr val="black"/>
                </a:solidFill>
                <a:effectLst/>
                <a:uLnTx/>
                <a:uFillTx/>
                <a:latin typeface="Gill Sans MT" pitchFamily="34" charset="0"/>
                <a:ea typeface="+mn-ea"/>
                <a:cs typeface="+mn-cs"/>
              </a:rPr>
              <a:t>Time in weeks </a:t>
            </a:r>
            <a:endParaRPr kumimoji="0" lang="en-US" altLang="en-US" sz="1800" b="0" i="0" u="none" strike="noStrike" kern="1200" cap="none" spc="0" normalizeH="0" baseline="0" noProof="0" dirty="0">
              <a:ln>
                <a:noFill/>
              </a:ln>
              <a:solidFill>
                <a:prstClr val="black"/>
              </a:solidFill>
              <a:effectLst/>
              <a:uLnTx/>
              <a:uFillTx/>
              <a:latin typeface="Gill Sans MT" pitchFamily="34" charset="0"/>
              <a:ea typeface="+mn-ea"/>
              <a:cs typeface="+mn-cs"/>
            </a:endParaRPr>
          </a:p>
        </p:txBody>
      </p:sp>
      <p:sp>
        <p:nvSpPr>
          <p:cNvPr id="29708" name="Text Box 14"/>
          <p:cNvSpPr txBox="1">
            <a:spLocks noChangeArrowheads="1"/>
          </p:cNvSpPr>
          <p:nvPr/>
        </p:nvSpPr>
        <p:spPr bwMode="auto">
          <a:xfrm rot="10800000">
            <a:off x="1560795" y="1989137"/>
            <a:ext cx="461665" cy="3492437"/>
          </a:xfrm>
          <a:prstGeom prst="rect">
            <a:avLst/>
          </a:prstGeom>
          <a:ln/>
          <a:extLst/>
        </p:spPr>
        <p:style>
          <a:lnRef idx="2">
            <a:schemeClr val="accent5"/>
          </a:lnRef>
          <a:fillRef idx="1">
            <a:schemeClr val="lt1"/>
          </a:fillRef>
          <a:effectRef idx="0">
            <a:schemeClr val="accent5"/>
          </a:effectRef>
          <a:fontRef idx="minor">
            <a:schemeClr val="dk1"/>
          </a:fontRef>
        </p:style>
        <p:txBody>
          <a:bodyPr vert="eaVert" wrap="squar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50000"/>
              </a:spcBef>
              <a:spcAft>
                <a:spcPts val="0"/>
              </a:spcAft>
              <a:buClrTx/>
              <a:buSzTx/>
              <a:buFont typeface="Arial" charset="0"/>
              <a:buNone/>
              <a:tabLst/>
              <a:defRPr/>
            </a:pPr>
            <a:r>
              <a:rPr kumimoji="0" lang="en-GB" altLang="en-US" sz="1800" b="0" i="0" u="none" strike="noStrike" kern="1200" cap="none" spc="0" normalizeH="0" baseline="0" noProof="0" dirty="0" smtClean="0">
                <a:ln>
                  <a:noFill/>
                </a:ln>
                <a:solidFill>
                  <a:prstClr val="black"/>
                </a:solidFill>
                <a:effectLst/>
                <a:uLnTx/>
                <a:uFillTx/>
                <a:latin typeface="Gill Sans MT" pitchFamily="34" charset="0"/>
                <a:ea typeface="+mn-ea"/>
                <a:cs typeface="+mn-cs"/>
              </a:rPr>
              <a:t>Inventory  </a:t>
            </a:r>
            <a:r>
              <a:rPr kumimoji="0" lang="en-GB" altLang="en-US" sz="1800" b="0" i="0" u="none" strike="noStrike" kern="1200" cap="none" spc="0" normalizeH="0" baseline="0" noProof="0" dirty="0">
                <a:ln>
                  <a:noFill/>
                </a:ln>
                <a:solidFill>
                  <a:prstClr val="black"/>
                </a:solidFill>
                <a:effectLst/>
                <a:uLnTx/>
                <a:uFillTx/>
                <a:latin typeface="Gill Sans MT" pitchFamily="34" charset="0"/>
                <a:ea typeface="+mn-ea"/>
                <a:cs typeface="+mn-cs"/>
              </a:rPr>
              <a:t>Level – boxes of cat food</a:t>
            </a:r>
            <a:endParaRPr kumimoji="0" lang="en-US" altLang="en-US" sz="1800" b="0" i="0" u="none" strike="noStrike" kern="1200" cap="none" spc="0" normalizeH="0" baseline="0" noProof="0" dirty="0">
              <a:ln>
                <a:noFill/>
              </a:ln>
              <a:solidFill>
                <a:prstClr val="black"/>
              </a:solidFill>
              <a:effectLst/>
              <a:uLnTx/>
              <a:uFillTx/>
              <a:latin typeface="Gill Sans MT" pitchFamily="34" charset="0"/>
              <a:ea typeface="+mn-ea"/>
              <a:cs typeface="+mn-cs"/>
            </a:endParaRPr>
          </a:p>
        </p:txBody>
      </p:sp>
      <p:sp>
        <p:nvSpPr>
          <p:cNvPr id="46095" name="Line 15"/>
          <p:cNvSpPr>
            <a:spLocks noChangeShapeType="1"/>
          </p:cNvSpPr>
          <p:nvPr/>
        </p:nvSpPr>
        <p:spPr bwMode="auto">
          <a:xfrm>
            <a:off x="2495550" y="1989139"/>
            <a:ext cx="1512888" cy="28082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46096" name="Line 16"/>
          <p:cNvSpPr>
            <a:spLocks noChangeShapeType="1"/>
          </p:cNvSpPr>
          <p:nvPr/>
        </p:nvSpPr>
        <p:spPr bwMode="auto">
          <a:xfrm flipV="1">
            <a:off x="4008438" y="1989139"/>
            <a:ext cx="0" cy="28082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46097" name="Line 17"/>
          <p:cNvSpPr>
            <a:spLocks noChangeShapeType="1"/>
          </p:cNvSpPr>
          <p:nvPr/>
        </p:nvSpPr>
        <p:spPr bwMode="auto">
          <a:xfrm>
            <a:off x="4008438" y="1989139"/>
            <a:ext cx="1439862" cy="28082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46098" name="Line 18"/>
          <p:cNvSpPr>
            <a:spLocks noChangeShapeType="1"/>
          </p:cNvSpPr>
          <p:nvPr/>
        </p:nvSpPr>
        <p:spPr bwMode="auto">
          <a:xfrm flipV="1">
            <a:off x="5448300" y="1989139"/>
            <a:ext cx="0" cy="28082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46099" name="Line 19"/>
          <p:cNvSpPr>
            <a:spLocks noChangeShapeType="1"/>
          </p:cNvSpPr>
          <p:nvPr/>
        </p:nvSpPr>
        <p:spPr bwMode="auto">
          <a:xfrm>
            <a:off x="5448300" y="1989139"/>
            <a:ext cx="1295400" cy="28082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46100" name="Line 20"/>
          <p:cNvSpPr>
            <a:spLocks noChangeShapeType="1"/>
          </p:cNvSpPr>
          <p:nvPr/>
        </p:nvSpPr>
        <p:spPr bwMode="auto">
          <a:xfrm flipV="1">
            <a:off x="6743700" y="1989139"/>
            <a:ext cx="0" cy="28082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46101" name="Line 21"/>
          <p:cNvSpPr>
            <a:spLocks noChangeShapeType="1"/>
          </p:cNvSpPr>
          <p:nvPr/>
        </p:nvSpPr>
        <p:spPr bwMode="auto">
          <a:xfrm>
            <a:off x="6743701" y="1989139"/>
            <a:ext cx="1223963" cy="28082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16" name="Line 22"/>
          <p:cNvSpPr>
            <a:spLocks noChangeShapeType="1"/>
          </p:cNvSpPr>
          <p:nvPr/>
        </p:nvSpPr>
        <p:spPr bwMode="auto">
          <a:xfrm>
            <a:off x="4008438" y="5876926"/>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17" name="Line 23"/>
          <p:cNvSpPr>
            <a:spLocks noChangeShapeType="1"/>
          </p:cNvSpPr>
          <p:nvPr/>
        </p:nvSpPr>
        <p:spPr bwMode="auto">
          <a:xfrm>
            <a:off x="5448300" y="5876926"/>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18" name="Line 24"/>
          <p:cNvSpPr>
            <a:spLocks noChangeShapeType="1"/>
          </p:cNvSpPr>
          <p:nvPr/>
        </p:nvSpPr>
        <p:spPr bwMode="auto">
          <a:xfrm>
            <a:off x="6743700" y="5876926"/>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19" name="Line 25"/>
          <p:cNvSpPr>
            <a:spLocks noChangeShapeType="1"/>
          </p:cNvSpPr>
          <p:nvPr/>
        </p:nvSpPr>
        <p:spPr bwMode="auto">
          <a:xfrm>
            <a:off x="7967663" y="5876926"/>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20" name="Line 26"/>
          <p:cNvSpPr>
            <a:spLocks noChangeShapeType="1"/>
          </p:cNvSpPr>
          <p:nvPr/>
        </p:nvSpPr>
        <p:spPr bwMode="auto">
          <a:xfrm>
            <a:off x="3287713" y="5876926"/>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21" name="Line 27"/>
          <p:cNvSpPr>
            <a:spLocks noChangeShapeType="1"/>
          </p:cNvSpPr>
          <p:nvPr/>
        </p:nvSpPr>
        <p:spPr bwMode="auto">
          <a:xfrm>
            <a:off x="4727575" y="5876926"/>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22" name="Line 28"/>
          <p:cNvSpPr>
            <a:spLocks noChangeShapeType="1"/>
          </p:cNvSpPr>
          <p:nvPr/>
        </p:nvSpPr>
        <p:spPr bwMode="auto">
          <a:xfrm>
            <a:off x="6096000" y="5876926"/>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23" name="Line 29"/>
          <p:cNvSpPr>
            <a:spLocks noChangeShapeType="1"/>
          </p:cNvSpPr>
          <p:nvPr/>
        </p:nvSpPr>
        <p:spPr bwMode="auto">
          <a:xfrm>
            <a:off x="7319963" y="5876926"/>
            <a:ext cx="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24" name="Text Box 30"/>
          <p:cNvSpPr txBox="1">
            <a:spLocks noChangeArrowheads="1"/>
          </p:cNvSpPr>
          <p:nvPr/>
        </p:nvSpPr>
        <p:spPr bwMode="auto">
          <a:xfrm>
            <a:off x="3843338" y="5970588"/>
            <a:ext cx="298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a:ln>
                  <a:noFill/>
                </a:ln>
                <a:solidFill>
                  <a:prstClr val="black"/>
                </a:solidFill>
                <a:effectLst/>
                <a:uLnTx/>
                <a:uFillTx/>
                <a:latin typeface="Gill Sans MT" pitchFamily="34" charset="0"/>
                <a:ea typeface="+mn-ea"/>
                <a:cs typeface="+mn-cs"/>
              </a:rPr>
              <a:t>2</a:t>
            </a:r>
            <a:endParaRPr kumimoji="0" lang="en-US" altLang="en-US" sz="1800" b="0" i="0" u="none" strike="noStrike" kern="1200" cap="none" spc="0" normalizeH="0" baseline="0" noProof="0">
              <a:ln>
                <a:noFill/>
              </a:ln>
              <a:solidFill>
                <a:prstClr val="black"/>
              </a:solidFill>
              <a:effectLst/>
              <a:uLnTx/>
              <a:uFillTx/>
              <a:latin typeface="Gill Sans MT" pitchFamily="34" charset="0"/>
              <a:ea typeface="+mn-ea"/>
              <a:cs typeface="+mn-cs"/>
            </a:endParaRPr>
          </a:p>
        </p:txBody>
      </p:sp>
      <p:sp>
        <p:nvSpPr>
          <p:cNvPr id="29725" name="Text Box 31"/>
          <p:cNvSpPr txBox="1">
            <a:spLocks noChangeArrowheads="1"/>
          </p:cNvSpPr>
          <p:nvPr/>
        </p:nvSpPr>
        <p:spPr bwMode="auto">
          <a:xfrm>
            <a:off x="5303838" y="5949951"/>
            <a:ext cx="298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a:ln>
                  <a:noFill/>
                </a:ln>
                <a:solidFill>
                  <a:prstClr val="black"/>
                </a:solidFill>
                <a:effectLst/>
                <a:uLnTx/>
                <a:uFillTx/>
                <a:latin typeface="Gill Sans MT" pitchFamily="34" charset="0"/>
                <a:ea typeface="+mn-ea"/>
                <a:cs typeface="+mn-cs"/>
              </a:rPr>
              <a:t>4</a:t>
            </a:r>
            <a:endParaRPr kumimoji="0" lang="en-US" altLang="en-US" sz="1800" b="0" i="0" u="none" strike="noStrike" kern="1200" cap="none" spc="0" normalizeH="0" baseline="0" noProof="0">
              <a:ln>
                <a:noFill/>
              </a:ln>
              <a:solidFill>
                <a:prstClr val="black"/>
              </a:solidFill>
              <a:effectLst/>
              <a:uLnTx/>
              <a:uFillTx/>
              <a:latin typeface="Gill Sans MT" pitchFamily="34" charset="0"/>
              <a:ea typeface="+mn-ea"/>
              <a:cs typeface="+mn-cs"/>
            </a:endParaRPr>
          </a:p>
        </p:txBody>
      </p:sp>
      <p:sp>
        <p:nvSpPr>
          <p:cNvPr id="29726" name="Text Box 32"/>
          <p:cNvSpPr txBox="1">
            <a:spLocks noChangeArrowheads="1"/>
          </p:cNvSpPr>
          <p:nvPr/>
        </p:nvSpPr>
        <p:spPr bwMode="auto">
          <a:xfrm>
            <a:off x="6600825" y="6021388"/>
            <a:ext cx="298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a:ln>
                  <a:noFill/>
                </a:ln>
                <a:solidFill>
                  <a:prstClr val="black"/>
                </a:solidFill>
                <a:effectLst/>
                <a:uLnTx/>
                <a:uFillTx/>
                <a:latin typeface="Gill Sans MT" pitchFamily="34" charset="0"/>
                <a:ea typeface="+mn-ea"/>
                <a:cs typeface="+mn-cs"/>
              </a:rPr>
              <a:t>6</a:t>
            </a:r>
            <a:endParaRPr kumimoji="0" lang="en-US" altLang="en-US" sz="1800" b="0" i="0" u="none" strike="noStrike" kern="1200" cap="none" spc="0" normalizeH="0" baseline="0" noProof="0">
              <a:ln>
                <a:noFill/>
              </a:ln>
              <a:solidFill>
                <a:prstClr val="black"/>
              </a:solidFill>
              <a:effectLst/>
              <a:uLnTx/>
              <a:uFillTx/>
              <a:latin typeface="Gill Sans MT" pitchFamily="34" charset="0"/>
              <a:ea typeface="+mn-ea"/>
              <a:cs typeface="+mn-cs"/>
            </a:endParaRPr>
          </a:p>
        </p:txBody>
      </p:sp>
      <p:sp>
        <p:nvSpPr>
          <p:cNvPr id="29727" name="Text Box 33"/>
          <p:cNvSpPr txBox="1">
            <a:spLocks noChangeArrowheads="1"/>
          </p:cNvSpPr>
          <p:nvPr/>
        </p:nvSpPr>
        <p:spPr bwMode="auto">
          <a:xfrm>
            <a:off x="7824788" y="6021388"/>
            <a:ext cx="298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a:ln>
                  <a:noFill/>
                </a:ln>
                <a:solidFill>
                  <a:prstClr val="black"/>
                </a:solidFill>
                <a:effectLst/>
                <a:uLnTx/>
                <a:uFillTx/>
                <a:latin typeface="Gill Sans MT" pitchFamily="34" charset="0"/>
                <a:ea typeface="+mn-ea"/>
                <a:cs typeface="+mn-cs"/>
              </a:rPr>
              <a:t>8</a:t>
            </a:r>
            <a:endParaRPr kumimoji="0" lang="en-US" altLang="en-US" sz="1800" b="0" i="0" u="none" strike="noStrike" kern="1200" cap="none" spc="0" normalizeH="0" baseline="0" noProof="0">
              <a:ln>
                <a:noFill/>
              </a:ln>
              <a:solidFill>
                <a:prstClr val="black"/>
              </a:solidFill>
              <a:effectLst/>
              <a:uLnTx/>
              <a:uFillTx/>
              <a:latin typeface="Gill Sans MT" pitchFamily="34" charset="0"/>
              <a:ea typeface="+mn-ea"/>
              <a:cs typeface="+mn-cs"/>
            </a:endParaRPr>
          </a:p>
        </p:txBody>
      </p:sp>
      <p:sp>
        <p:nvSpPr>
          <p:cNvPr id="29734" name="Line 40"/>
          <p:cNvSpPr>
            <a:spLocks noChangeShapeType="1"/>
          </p:cNvSpPr>
          <p:nvPr/>
        </p:nvSpPr>
        <p:spPr bwMode="auto">
          <a:xfrm>
            <a:off x="2351088" y="4797425"/>
            <a:ext cx="2159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35" name="Line 41"/>
          <p:cNvSpPr>
            <a:spLocks noChangeShapeType="1"/>
          </p:cNvSpPr>
          <p:nvPr/>
        </p:nvSpPr>
        <p:spPr bwMode="auto">
          <a:xfrm>
            <a:off x="2351088" y="3933825"/>
            <a:ext cx="2159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36" name="Line 42"/>
          <p:cNvSpPr>
            <a:spLocks noChangeShapeType="1"/>
          </p:cNvSpPr>
          <p:nvPr/>
        </p:nvSpPr>
        <p:spPr bwMode="auto">
          <a:xfrm>
            <a:off x="2351088" y="2924175"/>
            <a:ext cx="2159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37" name="Line 43"/>
          <p:cNvSpPr>
            <a:spLocks noChangeShapeType="1"/>
          </p:cNvSpPr>
          <p:nvPr/>
        </p:nvSpPr>
        <p:spPr bwMode="auto">
          <a:xfrm>
            <a:off x="2351088" y="1989138"/>
            <a:ext cx="2159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29738" name="Text Box 44"/>
          <p:cNvSpPr txBox="1">
            <a:spLocks noChangeArrowheads="1"/>
          </p:cNvSpPr>
          <p:nvPr/>
        </p:nvSpPr>
        <p:spPr bwMode="auto">
          <a:xfrm>
            <a:off x="2063750" y="4581526"/>
            <a:ext cx="298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a:ln>
                  <a:noFill/>
                </a:ln>
                <a:solidFill>
                  <a:prstClr val="black"/>
                </a:solidFill>
                <a:effectLst/>
                <a:uLnTx/>
                <a:uFillTx/>
                <a:latin typeface="Gill Sans MT" pitchFamily="34" charset="0"/>
                <a:ea typeface="+mn-ea"/>
                <a:cs typeface="+mn-cs"/>
              </a:rPr>
              <a:t>5</a:t>
            </a:r>
            <a:endParaRPr kumimoji="0" lang="en-US" altLang="en-US" sz="1800" b="0" i="0" u="none" strike="noStrike" kern="1200" cap="none" spc="0" normalizeH="0" baseline="0" noProof="0">
              <a:ln>
                <a:noFill/>
              </a:ln>
              <a:solidFill>
                <a:prstClr val="black"/>
              </a:solidFill>
              <a:effectLst/>
              <a:uLnTx/>
              <a:uFillTx/>
              <a:latin typeface="Gill Sans MT" pitchFamily="34" charset="0"/>
              <a:ea typeface="+mn-ea"/>
              <a:cs typeface="+mn-cs"/>
            </a:endParaRPr>
          </a:p>
        </p:txBody>
      </p:sp>
      <p:sp>
        <p:nvSpPr>
          <p:cNvPr id="29739" name="Text Box 45"/>
          <p:cNvSpPr txBox="1">
            <a:spLocks noChangeArrowheads="1"/>
          </p:cNvSpPr>
          <p:nvPr/>
        </p:nvSpPr>
        <p:spPr bwMode="auto">
          <a:xfrm>
            <a:off x="1992313" y="3789363"/>
            <a:ext cx="412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a:ln>
                  <a:noFill/>
                </a:ln>
                <a:solidFill>
                  <a:prstClr val="black"/>
                </a:solidFill>
                <a:effectLst/>
                <a:uLnTx/>
                <a:uFillTx/>
                <a:latin typeface="Gill Sans MT" pitchFamily="34" charset="0"/>
                <a:ea typeface="+mn-ea"/>
                <a:cs typeface="+mn-cs"/>
              </a:rPr>
              <a:t>10</a:t>
            </a:r>
            <a:endParaRPr kumimoji="0" lang="en-US" altLang="en-US" sz="1800" b="0" i="0" u="none" strike="noStrike" kern="1200" cap="none" spc="0" normalizeH="0" baseline="0" noProof="0">
              <a:ln>
                <a:noFill/>
              </a:ln>
              <a:solidFill>
                <a:prstClr val="black"/>
              </a:solidFill>
              <a:effectLst/>
              <a:uLnTx/>
              <a:uFillTx/>
              <a:latin typeface="Gill Sans MT" pitchFamily="34" charset="0"/>
              <a:ea typeface="+mn-ea"/>
              <a:cs typeface="+mn-cs"/>
            </a:endParaRPr>
          </a:p>
        </p:txBody>
      </p:sp>
      <p:sp>
        <p:nvSpPr>
          <p:cNvPr id="29740" name="Text Box 46"/>
          <p:cNvSpPr txBox="1">
            <a:spLocks noChangeArrowheads="1"/>
          </p:cNvSpPr>
          <p:nvPr/>
        </p:nvSpPr>
        <p:spPr bwMode="auto">
          <a:xfrm>
            <a:off x="1992313" y="2781301"/>
            <a:ext cx="412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a:ln>
                  <a:noFill/>
                </a:ln>
                <a:solidFill>
                  <a:prstClr val="black"/>
                </a:solidFill>
                <a:effectLst/>
                <a:uLnTx/>
                <a:uFillTx/>
                <a:latin typeface="Gill Sans MT" pitchFamily="34" charset="0"/>
                <a:ea typeface="+mn-ea"/>
                <a:cs typeface="+mn-cs"/>
              </a:rPr>
              <a:t>15</a:t>
            </a:r>
            <a:endParaRPr kumimoji="0" lang="en-US" altLang="en-US" sz="1800" b="0" i="0" u="none" strike="noStrike" kern="1200" cap="none" spc="0" normalizeH="0" baseline="0" noProof="0">
              <a:ln>
                <a:noFill/>
              </a:ln>
              <a:solidFill>
                <a:prstClr val="black"/>
              </a:solidFill>
              <a:effectLst/>
              <a:uLnTx/>
              <a:uFillTx/>
              <a:latin typeface="Gill Sans MT" pitchFamily="34" charset="0"/>
              <a:ea typeface="+mn-ea"/>
              <a:cs typeface="+mn-cs"/>
            </a:endParaRPr>
          </a:p>
        </p:txBody>
      </p:sp>
      <p:sp>
        <p:nvSpPr>
          <p:cNvPr id="29741" name="Text Box 47"/>
          <p:cNvSpPr txBox="1">
            <a:spLocks noChangeArrowheads="1"/>
          </p:cNvSpPr>
          <p:nvPr/>
        </p:nvSpPr>
        <p:spPr bwMode="auto">
          <a:xfrm>
            <a:off x="2063750" y="1557338"/>
            <a:ext cx="412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en-GB" altLang="en-US" sz="1800" b="0" i="0" u="none" strike="noStrike" kern="1200" cap="none" spc="0" normalizeH="0" baseline="0" noProof="0">
                <a:ln>
                  <a:noFill/>
                </a:ln>
                <a:solidFill>
                  <a:prstClr val="black"/>
                </a:solidFill>
                <a:effectLst/>
                <a:uLnTx/>
                <a:uFillTx/>
                <a:latin typeface="Gill Sans MT" pitchFamily="34" charset="0"/>
                <a:ea typeface="+mn-ea"/>
                <a:cs typeface="+mn-cs"/>
              </a:rPr>
              <a:t>20</a:t>
            </a:r>
            <a:endParaRPr kumimoji="0" lang="en-US" altLang="en-US" sz="1800" b="0" i="0" u="none" strike="noStrike" kern="1200" cap="none" spc="0" normalizeH="0" baseline="0" noProof="0">
              <a:ln>
                <a:noFill/>
              </a:ln>
              <a:solidFill>
                <a:prstClr val="black"/>
              </a:solidFill>
              <a:effectLst/>
              <a:uLnTx/>
              <a:uFillTx/>
              <a:latin typeface="Gill Sans MT" pitchFamily="34" charset="0"/>
              <a:ea typeface="+mn-ea"/>
              <a:cs typeface="+mn-cs"/>
            </a:endParaRPr>
          </a:p>
        </p:txBody>
      </p:sp>
      <p:sp>
        <p:nvSpPr>
          <p:cNvPr id="40" name="Line 34"/>
          <p:cNvSpPr>
            <a:spLocks noChangeShapeType="1"/>
          </p:cNvSpPr>
          <p:nvPr/>
        </p:nvSpPr>
        <p:spPr bwMode="auto">
          <a:xfrm>
            <a:off x="7382102" y="4923177"/>
            <a:ext cx="0" cy="936625"/>
          </a:xfrm>
          <a:prstGeom prst="line">
            <a:avLst/>
          </a:prstGeom>
          <a:noFill/>
          <a:ln w="2857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Line 36"/>
          <p:cNvSpPr>
            <a:spLocks noChangeShapeType="1"/>
          </p:cNvSpPr>
          <p:nvPr/>
        </p:nvSpPr>
        <p:spPr bwMode="auto">
          <a:xfrm>
            <a:off x="3492727" y="3988139"/>
            <a:ext cx="0" cy="2016125"/>
          </a:xfrm>
          <a:prstGeom prst="line">
            <a:avLst/>
          </a:prstGeom>
          <a:noFill/>
          <a:ln w="9525">
            <a:solidFill>
              <a:srgbClr val="008000"/>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Line 37"/>
          <p:cNvSpPr>
            <a:spLocks noChangeShapeType="1"/>
          </p:cNvSpPr>
          <p:nvPr/>
        </p:nvSpPr>
        <p:spPr bwMode="auto">
          <a:xfrm>
            <a:off x="3926115" y="4851739"/>
            <a:ext cx="0" cy="1152525"/>
          </a:xfrm>
          <a:prstGeom prst="line">
            <a:avLst/>
          </a:prstGeom>
          <a:noFill/>
          <a:ln w="9525">
            <a:solidFill>
              <a:srgbClr val="008000"/>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Line 38"/>
          <p:cNvSpPr>
            <a:spLocks noChangeShapeType="1"/>
          </p:cNvSpPr>
          <p:nvPr/>
        </p:nvSpPr>
        <p:spPr bwMode="auto">
          <a:xfrm>
            <a:off x="3492727" y="5499439"/>
            <a:ext cx="433388"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Text Box 39"/>
          <p:cNvSpPr txBox="1">
            <a:spLocks noChangeArrowheads="1"/>
          </p:cNvSpPr>
          <p:nvPr/>
        </p:nvSpPr>
        <p:spPr bwMode="auto">
          <a:xfrm>
            <a:off x="4063433" y="5298219"/>
            <a:ext cx="1157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en-US" sz="1800" b="0" i="0" u="none" strike="noStrike" kern="1200" cap="none" spc="0" normalizeH="0" baseline="0" noProof="0" dirty="0">
                <a:ln>
                  <a:noFill/>
                </a:ln>
                <a:solidFill>
                  <a:prstClr val="black"/>
                </a:solidFill>
                <a:effectLst/>
                <a:uLnTx/>
                <a:uFillTx/>
                <a:latin typeface="Gill Sans MT" pitchFamily="34" charset="0"/>
                <a:ea typeface="+mn-ea"/>
                <a:cs typeface="+mn-cs"/>
              </a:rPr>
              <a:t>Lead Time</a:t>
            </a:r>
            <a:endParaRPr kumimoji="0" lang="en-US" altLang="en-US" sz="1800" b="0" i="0" u="none" strike="noStrike" kern="1200" cap="none" spc="0" normalizeH="0" baseline="0" noProof="0" dirty="0">
              <a:ln>
                <a:noFill/>
              </a:ln>
              <a:solidFill>
                <a:prstClr val="black"/>
              </a:solidFill>
              <a:effectLst/>
              <a:uLnTx/>
              <a:uFillTx/>
              <a:latin typeface="Gill Sans MT" pitchFamily="34" charset="0"/>
              <a:ea typeface="+mn-ea"/>
              <a:cs typeface="+mn-cs"/>
            </a:endParaRPr>
          </a:p>
        </p:txBody>
      </p:sp>
      <p:sp>
        <p:nvSpPr>
          <p:cNvPr id="45" name="Text Box 35"/>
          <p:cNvSpPr txBox="1">
            <a:spLocks noChangeArrowheads="1"/>
          </p:cNvSpPr>
          <p:nvPr/>
        </p:nvSpPr>
        <p:spPr bwMode="auto">
          <a:xfrm>
            <a:off x="7634545" y="5222876"/>
            <a:ext cx="16976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omic Sans MS" pitchFamily="66" charset="0"/>
              </a:defRPr>
            </a:lvl1pPr>
            <a:lvl2pPr marL="742950" indent="-285750">
              <a:spcBef>
                <a:spcPct val="20000"/>
              </a:spcBef>
              <a:buFont typeface="Arial" charset="0"/>
              <a:buChar char="–"/>
              <a:defRPr sz="2800">
                <a:solidFill>
                  <a:schemeClr val="tx1"/>
                </a:solidFill>
                <a:latin typeface="Comic Sans MS" pitchFamily="66" charset="0"/>
              </a:defRPr>
            </a:lvl2pPr>
            <a:lvl3pPr marL="1143000" indent="-228600">
              <a:spcBef>
                <a:spcPct val="20000"/>
              </a:spcBef>
              <a:buFont typeface="Arial" charset="0"/>
              <a:buChar char="•"/>
              <a:defRPr sz="2400">
                <a:solidFill>
                  <a:schemeClr val="tx1"/>
                </a:solidFill>
                <a:latin typeface="Comic Sans MS" pitchFamily="66" charset="0"/>
              </a:defRPr>
            </a:lvl3pPr>
            <a:lvl4pPr marL="1600200" indent="-228600">
              <a:spcBef>
                <a:spcPct val="20000"/>
              </a:spcBef>
              <a:buFont typeface="Arial" charset="0"/>
              <a:buChar char="–"/>
              <a:defRPr sz="2000">
                <a:solidFill>
                  <a:schemeClr val="tx1"/>
                </a:solidFill>
                <a:latin typeface="Comic Sans MS" pitchFamily="66" charset="0"/>
              </a:defRPr>
            </a:lvl4pPr>
            <a:lvl5pPr marL="2057400" indent="-228600">
              <a:spcBef>
                <a:spcPct val="20000"/>
              </a:spcBef>
              <a:buFont typeface="Arial" charset="0"/>
              <a:buChar char="»"/>
              <a:defRPr sz="2000">
                <a:solidFill>
                  <a:schemeClr val="tx1"/>
                </a:solidFill>
                <a:latin typeface="Comic Sans MS" pitchFamily="66" charset="0"/>
              </a:defRPr>
            </a:lvl5pPr>
            <a:lvl6pPr marL="2514600" indent="-228600" fontAlgn="base">
              <a:spcBef>
                <a:spcPct val="20000"/>
              </a:spcBef>
              <a:spcAft>
                <a:spcPct val="0"/>
              </a:spcAft>
              <a:buFont typeface="Arial" charset="0"/>
              <a:buChar char="»"/>
              <a:defRPr sz="2000">
                <a:solidFill>
                  <a:schemeClr val="tx1"/>
                </a:solidFill>
                <a:latin typeface="Comic Sans MS" pitchFamily="66" charset="0"/>
              </a:defRPr>
            </a:lvl6pPr>
            <a:lvl7pPr marL="2971800" indent="-228600" fontAlgn="base">
              <a:spcBef>
                <a:spcPct val="20000"/>
              </a:spcBef>
              <a:spcAft>
                <a:spcPct val="0"/>
              </a:spcAft>
              <a:buFont typeface="Arial" charset="0"/>
              <a:buChar char="»"/>
              <a:defRPr sz="2000">
                <a:solidFill>
                  <a:schemeClr val="tx1"/>
                </a:solidFill>
                <a:latin typeface="Comic Sans MS" pitchFamily="66" charset="0"/>
              </a:defRPr>
            </a:lvl7pPr>
            <a:lvl8pPr marL="3429000" indent="-228600" fontAlgn="base">
              <a:spcBef>
                <a:spcPct val="20000"/>
              </a:spcBef>
              <a:spcAft>
                <a:spcPct val="0"/>
              </a:spcAft>
              <a:buFont typeface="Arial" charset="0"/>
              <a:buChar char="»"/>
              <a:defRPr sz="2000">
                <a:solidFill>
                  <a:schemeClr val="tx1"/>
                </a:solidFill>
                <a:latin typeface="Comic Sans MS" pitchFamily="66" charset="0"/>
              </a:defRPr>
            </a:lvl8pPr>
            <a:lvl9pPr marL="3886200" indent="-228600" fontAlgn="base">
              <a:spcBef>
                <a:spcPct val="20000"/>
              </a:spcBef>
              <a:spcAft>
                <a:spcPct val="0"/>
              </a:spcAft>
              <a:buFont typeface="Arial" charset="0"/>
              <a:buChar char="»"/>
              <a:defRPr sz="2000">
                <a:solidFill>
                  <a:schemeClr val="tx1"/>
                </a:solidFill>
                <a:latin typeface="Comic Sans MS" pitchFamily="66"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en-US" sz="1800" b="0" i="0" u="none" strike="noStrike" kern="1200" cap="none" spc="0" normalizeH="0" baseline="0" noProof="0" dirty="0">
                <a:ln>
                  <a:noFill/>
                </a:ln>
                <a:solidFill>
                  <a:prstClr val="black"/>
                </a:solidFill>
                <a:effectLst/>
                <a:uLnTx/>
                <a:uFillTx/>
                <a:latin typeface="Gill Sans MT" pitchFamily="34" charset="0"/>
                <a:ea typeface="+mn-ea"/>
                <a:cs typeface="+mn-cs"/>
              </a:rPr>
              <a:t>Buffer </a:t>
            </a:r>
            <a:r>
              <a:rPr kumimoji="0" lang="en-GB" altLang="en-US" sz="1800" b="0" i="0" u="none" strike="noStrike" kern="1200" cap="none" spc="0" normalizeH="0" baseline="0" noProof="0" dirty="0" smtClean="0">
                <a:ln>
                  <a:noFill/>
                </a:ln>
                <a:solidFill>
                  <a:prstClr val="black"/>
                </a:solidFill>
                <a:effectLst/>
                <a:uLnTx/>
                <a:uFillTx/>
                <a:latin typeface="Gill Sans MT" pitchFamily="34" charset="0"/>
                <a:ea typeface="+mn-ea"/>
                <a:cs typeface="+mn-cs"/>
              </a:rPr>
              <a:t>inventory</a:t>
            </a:r>
            <a:endParaRPr kumimoji="0" lang="en-US" altLang="en-US" sz="1800" b="0" i="0" u="none" strike="noStrike" kern="1200" cap="none" spc="0" normalizeH="0" baseline="0" noProof="0" dirty="0">
              <a:ln>
                <a:noFill/>
              </a:ln>
              <a:solidFill>
                <a:prstClr val="black"/>
              </a:solidFill>
              <a:effectLst/>
              <a:uLnTx/>
              <a:uFillTx/>
              <a:latin typeface="Gill Sans MT" pitchFamily="34" charset="0"/>
              <a:ea typeface="+mn-ea"/>
              <a:cs typeface="+mn-cs"/>
            </a:endParaRPr>
          </a:p>
        </p:txBody>
      </p:sp>
    </p:spTree>
    <p:extLst>
      <p:ext uri="{BB962C8B-B14F-4D97-AF65-F5344CB8AC3E}">
        <p14:creationId xmlns:p14="http://schemas.microsoft.com/office/powerpoint/2010/main" val="31179883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6087"/>
                                        </p:tgtEl>
                                        <p:attrNameLst>
                                          <p:attrName>style.visibility</p:attrName>
                                        </p:attrNameLst>
                                      </p:cBhvr>
                                      <p:to>
                                        <p:strVal val="visible"/>
                                      </p:to>
                                    </p:set>
                                    <p:animEffect transition="in" filter="checkerboard(across)">
                                      <p:cBhvr>
                                        <p:cTn id="7" dur="500"/>
                                        <p:tgtEl>
                                          <p:spTgt spid="460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6091"/>
                                        </p:tgtEl>
                                        <p:attrNameLst>
                                          <p:attrName>style.visibility</p:attrName>
                                        </p:attrNameLst>
                                      </p:cBhvr>
                                      <p:to>
                                        <p:strVal val="visible"/>
                                      </p:to>
                                    </p:set>
                                    <p:animEffect transition="in" filter="checkerboard(across)">
                                      <p:cBhvr>
                                        <p:cTn id="12" dur="500"/>
                                        <p:tgtEl>
                                          <p:spTgt spid="460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6088"/>
                                        </p:tgtEl>
                                        <p:attrNameLst>
                                          <p:attrName>style.visibility</p:attrName>
                                        </p:attrNameLst>
                                      </p:cBhvr>
                                      <p:to>
                                        <p:strVal val="visible"/>
                                      </p:to>
                                    </p:set>
                                    <p:animEffect transition="in" filter="checkerboard(across)">
                                      <p:cBhvr>
                                        <p:cTn id="17" dur="500"/>
                                        <p:tgtEl>
                                          <p:spTgt spid="4608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46090"/>
                                        </p:tgtEl>
                                        <p:attrNameLst>
                                          <p:attrName>style.visibility</p:attrName>
                                        </p:attrNameLst>
                                      </p:cBhvr>
                                      <p:to>
                                        <p:strVal val="visible"/>
                                      </p:to>
                                    </p:set>
                                    <p:animEffect transition="in" filter="checkerboard(across)">
                                      <p:cBhvr>
                                        <p:cTn id="22" dur="500"/>
                                        <p:tgtEl>
                                          <p:spTgt spid="460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46095"/>
                                        </p:tgtEl>
                                        <p:attrNameLst>
                                          <p:attrName>style.visibility</p:attrName>
                                        </p:attrNameLst>
                                      </p:cBhvr>
                                      <p:to>
                                        <p:strVal val="visible"/>
                                      </p:to>
                                    </p:set>
                                    <p:animEffect transition="in" filter="checkerboard(across)">
                                      <p:cBhvr>
                                        <p:cTn id="27" dur="500"/>
                                        <p:tgtEl>
                                          <p:spTgt spid="4609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46096"/>
                                        </p:tgtEl>
                                        <p:attrNameLst>
                                          <p:attrName>style.visibility</p:attrName>
                                        </p:attrNameLst>
                                      </p:cBhvr>
                                      <p:to>
                                        <p:strVal val="visible"/>
                                      </p:to>
                                    </p:set>
                                    <p:animEffect transition="in" filter="checkerboard(across)">
                                      <p:cBhvr>
                                        <p:cTn id="32" dur="500"/>
                                        <p:tgtEl>
                                          <p:spTgt spid="4609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46097"/>
                                        </p:tgtEl>
                                        <p:attrNameLst>
                                          <p:attrName>style.visibility</p:attrName>
                                        </p:attrNameLst>
                                      </p:cBhvr>
                                      <p:to>
                                        <p:strVal val="visible"/>
                                      </p:to>
                                    </p:set>
                                    <p:animEffect transition="in" filter="checkerboard(across)">
                                      <p:cBhvr>
                                        <p:cTn id="37" dur="500"/>
                                        <p:tgtEl>
                                          <p:spTgt spid="4609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46098"/>
                                        </p:tgtEl>
                                        <p:attrNameLst>
                                          <p:attrName>style.visibility</p:attrName>
                                        </p:attrNameLst>
                                      </p:cBhvr>
                                      <p:to>
                                        <p:strVal val="visible"/>
                                      </p:to>
                                    </p:set>
                                    <p:animEffect transition="in" filter="checkerboard(across)">
                                      <p:cBhvr>
                                        <p:cTn id="42" dur="500"/>
                                        <p:tgtEl>
                                          <p:spTgt spid="4609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46099"/>
                                        </p:tgtEl>
                                        <p:attrNameLst>
                                          <p:attrName>style.visibility</p:attrName>
                                        </p:attrNameLst>
                                      </p:cBhvr>
                                      <p:to>
                                        <p:strVal val="visible"/>
                                      </p:to>
                                    </p:set>
                                    <p:animEffect transition="in" filter="checkerboard(across)">
                                      <p:cBhvr>
                                        <p:cTn id="47" dur="500"/>
                                        <p:tgtEl>
                                          <p:spTgt spid="4609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46100"/>
                                        </p:tgtEl>
                                        <p:attrNameLst>
                                          <p:attrName>style.visibility</p:attrName>
                                        </p:attrNameLst>
                                      </p:cBhvr>
                                      <p:to>
                                        <p:strVal val="visible"/>
                                      </p:to>
                                    </p:set>
                                    <p:animEffect transition="in" filter="checkerboard(across)">
                                      <p:cBhvr>
                                        <p:cTn id="52" dur="500"/>
                                        <p:tgtEl>
                                          <p:spTgt spid="4610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46101"/>
                                        </p:tgtEl>
                                        <p:attrNameLst>
                                          <p:attrName>style.visibility</p:attrName>
                                        </p:attrNameLst>
                                      </p:cBhvr>
                                      <p:to>
                                        <p:strVal val="visible"/>
                                      </p:to>
                                    </p:set>
                                    <p:animEffect transition="in" filter="checkerboard(across)">
                                      <p:cBhvr>
                                        <p:cTn id="57" dur="500"/>
                                        <p:tgtEl>
                                          <p:spTgt spid="4610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46089"/>
                                        </p:tgtEl>
                                        <p:attrNameLst>
                                          <p:attrName>style.visibility</p:attrName>
                                        </p:attrNameLst>
                                      </p:cBhvr>
                                      <p:to>
                                        <p:strVal val="visible"/>
                                      </p:to>
                                    </p:set>
                                    <p:animEffect transition="in" filter="checkerboard(across)">
                                      <p:cBhvr>
                                        <p:cTn id="62" dur="500"/>
                                        <p:tgtEl>
                                          <p:spTgt spid="4608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46092"/>
                                        </p:tgtEl>
                                        <p:attrNameLst>
                                          <p:attrName>style.visibility</p:attrName>
                                        </p:attrNameLst>
                                      </p:cBhvr>
                                      <p:to>
                                        <p:strVal val="visible"/>
                                      </p:to>
                                    </p:set>
                                    <p:animEffect transition="in" filter="checkerboard(across)">
                                      <p:cBhvr>
                                        <p:cTn id="67" dur="500"/>
                                        <p:tgtEl>
                                          <p:spTgt spid="46092"/>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checkerboard(across)">
                                      <p:cBhvr>
                                        <p:cTn id="72" dur="500"/>
                                        <p:tgtEl>
                                          <p:spTgt spid="40"/>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grpId="0" nodeType="click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checkerboard(across)">
                                      <p:cBhvr>
                                        <p:cTn id="77" dur="500"/>
                                        <p:tgtEl>
                                          <p:spTgt spid="42"/>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grpId="0" nodeType="click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checkerboard(across)">
                                      <p:cBhvr>
                                        <p:cTn id="82" dur="500"/>
                                        <p:tgtEl>
                                          <p:spTgt spid="41"/>
                                        </p:tgtEl>
                                      </p:cBhvr>
                                    </p:animEffect>
                                  </p:childTnLst>
                                </p:cTn>
                              </p:par>
                            </p:childTnLst>
                          </p:cTn>
                        </p:par>
                      </p:childTnLst>
                    </p:cTn>
                  </p:par>
                  <p:par>
                    <p:cTn id="83" fill="hold">
                      <p:stCondLst>
                        <p:cond delay="indefinite"/>
                      </p:stCondLst>
                      <p:childTnLst>
                        <p:par>
                          <p:cTn id="84" fill="hold">
                            <p:stCondLst>
                              <p:cond delay="0"/>
                            </p:stCondLst>
                            <p:childTnLst>
                              <p:par>
                                <p:cTn id="85" presetID="5" presetClass="entr" presetSubtype="10" fill="hold" grpId="0" nodeType="click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checkerboard(across)">
                                      <p:cBhvr>
                                        <p:cTn id="87" dur="500"/>
                                        <p:tgtEl>
                                          <p:spTgt spid="43"/>
                                        </p:tgtEl>
                                      </p:cBhvr>
                                    </p:animEffect>
                                  </p:childTnLst>
                                </p:cTn>
                              </p:par>
                            </p:childTnLst>
                          </p:cTn>
                        </p:par>
                      </p:childTnLst>
                    </p:cTn>
                  </p:par>
                  <p:par>
                    <p:cTn id="88" fill="hold">
                      <p:stCondLst>
                        <p:cond delay="indefinite"/>
                      </p:stCondLst>
                      <p:childTnLst>
                        <p:par>
                          <p:cTn id="89" fill="hold">
                            <p:stCondLst>
                              <p:cond delay="0"/>
                            </p:stCondLst>
                            <p:childTnLst>
                              <p:par>
                                <p:cTn id="90" presetID="5" presetClass="entr" presetSubtype="10" fill="hold" grpId="0" nodeType="click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checkerboard(across)">
                                      <p:cBhvr>
                                        <p:cTn id="92" dur="500"/>
                                        <p:tgtEl>
                                          <p:spTgt spid="44"/>
                                        </p:tgtEl>
                                      </p:cBhvr>
                                    </p:animEffect>
                                  </p:childTnLst>
                                </p:cTn>
                              </p:par>
                            </p:childTnLst>
                          </p:cTn>
                        </p:par>
                      </p:childTnLst>
                    </p:cTn>
                  </p:par>
                  <p:par>
                    <p:cTn id="93" fill="hold">
                      <p:stCondLst>
                        <p:cond delay="indefinite"/>
                      </p:stCondLst>
                      <p:childTnLst>
                        <p:par>
                          <p:cTn id="94" fill="hold">
                            <p:stCondLst>
                              <p:cond delay="0"/>
                            </p:stCondLst>
                            <p:childTnLst>
                              <p:par>
                                <p:cTn id="95" presetID="5" presetClass="entr" presetSubtype="10" fill="hold" grpId="0" nodeType="clickEffect">
                                  <p:stCondLst>
                                    <p:cond delay="0"/>
                                  </p:stCondLst>
                                  <p:childTnLst>
                                    <p:set>
                                      <p:cBhvr>
                                        <p:cTn id="96" dur="1" fill="hold">
                                          <p:stCondLst>
                                            <p:cond delay="0"/>
                                          </p:stCondLst>
                                        </p:cTn>
                                        <p:tgtEl>
                                          <p:spTgt spid="45"/>
                                        </p:tgtEl>
                                        <p:attrNameLst>
                                          <p:attrName>style.visibility</p:attrName>
                                        </p:attrNameLst>
                                      </p:cBhvr>
                                      <p:to>
                                        <p:strVal val="visible"/>
                                      </p:to>
                                    </p:set>
                                    <p:animEffect transition="in" filter="checkerboard(across)">
                                      <p:cBhvr>
                                        <p:cTn id="9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7" grpId="0" animBg="1"/>
      <p:bldP spid="46088" grpId="0" animBg="1"/>
      <p:bldP spid="46089" grpId="0" animBg="1"/>
      <p:bldP spid="46090" grpId="0"/>
      <p:bldP spid="46091" grpId="0"/>
      <p:bldP spid="46092" grpId="0"/>
      <p:bldP spid="46095" grpId="0" animBg="1"/>
      <p:bldP spid="46096" grpId="0" animBg="1"/>
      <p:bldP spid="46097" grpId="0" animBg="1"/>
      <p:bldP spid="46098" grpId="0" animBg="1"/>
      <p:bldP spid="46099" grpId="0" animBg="1"/>
      <p:bldP spid="46100" grpId="0" animBg="1"/>
      <p:bldP spid="46101" grpId="0" animBg="1"/>
      <p:bldP spid="40" grpId="0" animBg="1"/>
      <p:bldP spid="41" grpId="0" animBg="1"/>
      <p:bldP spid="42" grpId="0" animBg="1"/>
      <p:bldP spid="43" grpId="0" animBg="1"/>
      <p:bldP spid="44" grpId="0"/>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lstStyle/>
          <a:p>
            <a:r>
              <a:rPr lang="en-GB" dirty="0" smtClean="0">
                <a:solidFill>
                  <a:schemeClr val="tx1"/>
                </a:solidFill>
              </a:rPr>
              <a:t>Step 5: Read your chart</a:t>
            </a:r>
            <a:endParaRPr lang="en-GB" dirty="0">
              <a:solidFill>
                <a:schemeClr val="tx1"/>
              </a:solidFill>
            </a:endParaRPr>
          </a:p>
        </p:txBody>
      </p:sp>
      <p:sp>
        <p:nvSpPr>
          <p:cNvPr id="9" name="TextBox 8"/>
          <p:cNvSpPr txBox="1"/>
          <p:nvPr/>
        </p:nvSpPr>
        <p:spPr>
          <a:xfrm>
            <a:off x="838200" y="1527070"/>
            <a:ext cx="10515600" cy="646331"/>
          </a:xfrm>
          <a:prstGeom prst="rect">
            <a:avLst/>
          </a:prstGeom>
          <a:solidFill>
            <a:schemeClr val="accent4">
              <a:lumMod val="50000"/>
            </a:schemeClr>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white"/>
                </a:solidFill>
                <a:effectLst/>
                <a:uLnTx/>
                <a:uFillTx/>
                <a:latin typeface="Arial Rounded MT Bold" panose="020F0704030504030204" pitchFamily="34" charset="0"/>
                <a:ea typeface="+mn-ea"/>
                <a:cs typeface="+mn-cs"/>
              </a:rPr>
              <a:t>The inventory arrives when your inventory level is at maximum – think about a box of cat food arriving and filling the shelves</a:t>
            </a:r>
            <a:endParaRPr kumimoji="0" lang="en-GB" sz="1800" b="0" i="0" u="none" strike="noStrike" kern="1200" cap="none" spc="0" normalizeH="0" baseline="0" noProof="0" dirty="0">
              <a:ln>
                <a:noFill/>
              </a:ln>
              <a:solidFill>
                <a:prstClr val="white"/>
              </a:solidFill>
              <a:effectLst/>
              <a:uLnTx/>
              <a:uFillTx/>
              <a:latin typeface="Arial Rounded MT Bold" panose="020F0704030504030204" pitchFamily="34" charset="0"/>
              <a:ea typeface="+mn-ea"/>
              <a:cs typeface="+mn-cs"/>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384278907"/>
              </p:ext>
            </p:extLst>
          </p:nvPr>
        </p:nvGraphicFramePr>
        <p:xfrm>
          <a:off x="838200" y="2513883"/>
          <a:ext cx="10515600" cy="3611250"/>
        </p:xfrm>
        <a:graphic>
          <a:graphicData uri="http://schemas.openxmlformats.org/drawingml/2006/table">
            <a:tbl>
              <a:tblPr firstRow="1" bandRow="1">
                <a:tableStyleId>{5C22544A-7EE6-4342-B048-85BDC9FD1C3A}</a:tableStyleId>
              </a:tblPr>
              <a:tblGrid>
                <a:gridCol w="8244068">
                  <a:extLst>
                    <a:ext uri="{9D8B030D-6E8A-4147-A177-3AD203B41FA5}">
                      <a16:colId xmlns:a16="http://schemas.microsoft.com/office/drawing/2014/main" val="3982686755"/>
                    </a:ext>
                  </a:extLst>
                </a:gridCol>
                <a:gridCol w="2271532">
                  <a:extLst>
                    <a:ext uri="{9D8B030D-6E8A-4147-A177-3AD203B41FA5}">
                      <a16:colId xmlns:a16="http://schemas.microsoft.com/office/drawing/2014/main" val="580017021"/>
                    </a:ext>
                  </a:extLst>
                </a:gridCol>
              </a:tblGrid>
              <a:tr h="666563">
                <a:tc>
                  <a:txBody>
                    <a:bodyPr/>
                    <a:lstStyle/>
                    <a:p>
                      <a:r>
                        <a:rPr lang="en-GB" dirty="0" smtClean="0">
                          <a:solidFill>
                            <a:schemeClr val="tx1"/>
                          </a:solidFill>
                          <a:latin typeface="Arial Black" panose="020B0A04020102020204" pitchFamily="34" charset="0"/>
                        </a:rPr>
                        <a:t>What is the max inventory level that the business can hold?</a:t>
                      </a:r>
                      <a:endParaRPr lang="en-GB" dirty="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62091980"/>
                  </a:ext>
                </a:extLst>
              </a:tr>
              <a:tr h="712294">
                <a:tc>
                  <a:txBody>
                    <a:bodyPr/>
                    <a:lstStyle/>
                    <a:p>
                      <a:r>
                        <a:rPr lang="en-GB" dirty="0" smtClean="0">
                          <a:latin typeface="Arial Black" panose="020B0A04020102020204" pitchFamily="34" charset="0"/>
                        </a:rPr>
                        <a:t>What is the minimum inventory level that the business can hold?</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5807634"/>
                  </a:ext>
                </a:extLst>
              </a:tr>
              <a:tr h="386184">
                <a:tc>
                  <a:txBody>
                    <a:bodyPr/>
                    <a:lstStyle/>
                    <a:p>
                      <a:r>
                        <a:rPr lang="en-GB" dirty="0" smtClean="0">
                          <a:latin typeface="Arial Black" panose="020B0A04020102020204" pitchFamily="34" charset="0"/>
                        </a:rPr>
                        <a:t>What is the re-order level?</a:t>
                      </a:r>
                    </a:p>
                    <a:p>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82778102"/>
                  </a:ext>
                </a:extLst>
              </a:tr>
              <a:tr h="386184">
                <a:tc>
                  <a:txBody>
                    <a:bodyPr/>
                    <a:lstStyle/>
                    <a:p>
                      <a:r>
                        <a:rPr lang="en-GB" dirty="0" smtClean="0">
                          <a:latin typeface="Arial Black" panose="020B0A04020102020204" pitchFamily="34" charset="0"/>
                        </a:rPr>
                        <a:t>What is the buffer inventory level?</a:t>
                      </a:r>
                    </a:p>
                    <a:p>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34921706"/>
                  </a:ext>
                </a:extLst>
              </a:tr>
              <a:tr h="952233">
                <a:tc>
                  <a:txBody>
                    <a:bodyPr/>
                    <a:lstStyle/>
                    <a:p>
                      <a:r>
                        <a:rPr lang="en-GB" dirty="0" smtClean="0">
                          <a:latin typeface="Arial Black" panose="020B0A04020102020204" pitchFamily="34" charset="0"/>
                        </a:rPr>
                        <a:t>How long does it take for the inventory to arrive after it has been ordered? (This is the lead time)</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62147313"/>
                  </a:ext>
                </a:extLst>
              </a:tr>
            </a:tbl>
          </a:graphicData>
        </a:graphic>
      </p:graphicFrame>
    </p:spTree>
    <p:extLst>
      <p:ext uri="{BB962C8B-B14F-4D97-AF65-F5344CB8AC3E}">
        <p14:creationId xmlns:p14="http://schemas.microsoft.com/office/powerpoint/2010/main" val="2114856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lstStyle/>
          <a:p>
            <a:r>
              <a:rPr lang="en-GB" dirty="0" smtClean="0">
                <a:solidFill>
                  <a:schemeClr val="tx1"/>
                </a:solidFill>
              </a:rPr>
              <a:t>Step 6: check your answers</a:t>
            </a:r>
            <a:endParaRPr lang="en-GB" dirty="0">
              <a:solidFill>
                <a:schemeClr val="tx1"/>
              </a:solidFill>
            </a:endParaRPr>
          </a:p>
        </p:txBody>
      </p:sp>
      <p:graphicFrame>
        <p:nvGraphicFramePr>
          <p:cNvPr id="4" name="Content Placeholder 3"/>
          <p:cNvGraphicFramePr>
            <a:graphicFrameLocks noGrp="1"/>
          </p:cNvGraphicFramePr>
          <p:nvPr>
            <p:ph idx="1"/>
            <p:extLst/>
          </p:nvPr>
        </p:nvGraphicFramePr>
        <p:xfrm>
          <a:off x="838199" y="2086883"/>
          <a:ext cx="10515601" cy="3611250"/>
        </p:xfrm>
        <a:graphic>
          <a:graphicData uri="http://schemas.openxmlformats.org/drawingml/2006/table">
            <a:tbl>
              <a:tblPr firstRow="1" bandRow="1">
                <a:tableStyleId>{5C22544A-7EE6-4342-B048-85BDC9FD1C3A}</a:tableStyleId>
              </a:tblPr>
              <a:tblGrid>
                <a:gridCol w="8244069">
                  <a:extLst>
                    <a:ext uri="{9D8B030D-6E8A-4147-A177-3AD203B41FA5}">
                      <a16:colId xmlns:a16="http://schemas.microsoft.com/office/drawing/2014/main" val="3982686755"/>
                    </a:ext>
                  </a:extLst>
                </a:gridCol>
                <a:gridCol w="2271532">
                  <a:extLst>
                    <a:ext uri="{9D8B030D-6E8A-4147-A177-3AD203B41FA5}">
                      <a16:colId xmlns:a16="http://schemas.microsoft.com/office/drawing/2014/main" val="580017021"/>
                    </a:ext>
                  </a:extLst>
                </a:gridCol>
              </a:tblGrid>
              <a:tr h="666563">
                <a:tc>
                  <a:txBody>
                    <a:bodyPr/>
                    <a:lstStyle/>
                    <a:p>
                      <a:r>
                        <a:rPr lang="en-GB" dirty="0" smtClean="0">
                          <a:solidFill>
                            <a:schemeClr val="tx1"/>
                          </a:solidFill>
                          <a:latin typeface="Arial Black" panose="020B0A04020102020204" pitchFamily="34" charset="0"/>
                        </a:rPr>
                        <a:t>What is the max inventory level that the business can hold?</a:t>
                      </a:r>
                      <a:endParaRPr lang="en-GB" dirty="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3600" dirty="0" smtClean="0">
                          <a:solidFill>
                            <a:srgbClr val="FF0000"/>
                          </a:solidFill>
                          <a:latin typeface="Arial Black" panose="020B0A04020102020204" pitchFamily="34" charset="0"/>
                        </a:rPr>
                        <a:t>20</a:t>
                      </a:r>
                      <a:endParaRPr lang="en-GB" sz="3600" dirty="0">
                        <a:solidFill>
                          <a:srgbClr val="FF0000"/>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62091980"/>
                  </a:ext>
                </a:extLst>
              </a:tr>
              <a:tr h="712294">
                <a:tc>
                  <a:txBody>
                    <a:bodyPr/>
                    <a:lstStyle/>
                    <a:p>
                      <a:r>
                        <a:rPr lang="en-GB" dirty="0" smtClean="0">
                          <a:latin typeface="Arial Black" panose="020B0A04020102020204" pitchFamily="34" charset="0"/>
                        </a:rPr>
                        <a:t>What is the minimum inventory level that the business can hold?</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3600" dirty="0" smtClean="0">
                          <a:solidFill>
                            <a:srgbClr val="FF0000"/>
                          </a:solidFill>
                          <a:latin typeface="Arial Black" panose="020B0A04020102020204" pitchFamily="34" charset="0"/>
                        </a:rPr>
                        <a:t>5</a:t>
                      </a:r>
                      <a:endParaRPr lang="en-GB" sz="3600" dirty="0">
                        <a:solidFill>
                          <a:srgbClr val="FF0000"/>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5807634"/>
                  </a:ext>
                </a:extLst>
              </a:tr>
              <a:tr h="386184">
                <a:tc>
                  <a:txBody>
                    <a:bodyPr/>
                    <a:lstStyle/>
                    <a:p>
                      <a:r>
                        <a:rPr lang="en-GB" dirty="0" smtClean="0">
                          <a:latin typeface="Arial Black" panose="020B0A04020102020204" pitchFamily="34" charset="0"/>
                        </a:rPr>
                        <a:t>What is the re-order level?</a:t>
                      </a:r>
                    </a:p>
                    <a:p>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3600" dirty="0" smtClean="0">
                          <a:solidFill>
                            <a:srgbClr val="FF0000"/>
                          </a:solidFill>
                          <a:latin typeface="Arial Black" panose="020B0A04020102020204" pitchFamily="34" charset="0"/>
                        </a:rPr>
                        <a:t>10</a:t>
                      </a:r>
                      <a:endParaRPr lang="en-GB" sz="3600" dirty="0">
                        <a:solidFill>
                          <a:srgbClr val="FF0000"/>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82778102"/>
                  </a:ext>
                </a:extLst>
              </a:tr>
              <a:tr h="386184">
                <a:tc>
                  <a:txBody>
                    <a:bodyPr/>
                    <a:lstStyle/>
                    <a:p>
                      <a:r>
                        <a:rPr lang="en-GB" dirty="0" smtClean="0">
                          <a:latin typeface="Arial Black" panose="020B0A04020102020204" pitchFamily="34" charset="0"/>
                        </a:rPr>
                        <a:t>What is the buffer inventory level?</a:t>
                      </a:r>
                    </a:p>
                    <a:p>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3600" dirty="0" smtClean="0">
                          <a:solidFill>
                            <a:srgbClr val="FF0000"/>
                          </a:solidFill>
                          <a:latin typeface="Arial Black" panose="020B0A04020102020204" pitchFamily="34" charset="0"/>
                        </a:rPr>
                        <a:t>5</a:t>
                      </a:r>
                      <a:endParaRPr lang="en-GB" sz="3600" dirty="0">
                        <a:solidFill>
                          <a:srgbClr val="FF0000"/>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34921706"/>
                  </a:ext>
                </a:extLst>
              </a:tr>
              <a:tr h="952233">
                <a:tc>
                  <a:txBody>
                    <a:bodyPr/>
                    <a:lstStyle/>
                    <a:p>
                      <a:r>
                        <a:rPr lang="en-GB" dirty="0" smtClean="0">
                          <a:latin typeface="Arial Black" panose="020B0A04020102020204" pitchFamily="34" charset="0"/>
                        </a:rPr>
                        <a:t>How long does it take for inventory to arrive after it has been ordered? (this is the lead time)</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3600" dirty="0" smtClean="0">
                          <a:solidFill>
                            <a:srgbClr val="FF0000"/>
                          </a:solidFill>
                          <a:latin typeface="Arial Black" panose="020B0A04020102020204" pitchFamily="34" charset="0"/>
                        </a:rPr>
                        <a:t>4-5 days</a:t>
                      </a:r>
                      <a:endParaRPr lang="en-GB" sz="3600" dirty="0">
                        <a:solidFill>
                          <a:srgbClr val="FF0000"/>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62147313"/>
                  </a:ext>
                </a:extLst>
              </a:tr>
            </a:tbl>
          </a:graphicData>
        </a:graphic>
      </p:graphicFrame>
    </p:spTree>
    <p:extLst>
      <p:ext uri="{BB962C8B-B14F-4D97-AF65-F5344CB8AC3E}">
        <p14:creationId xmlns:p14="http://schemas.microsoft.com/office/powerpoint/2010/main" val="20318866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en-GB" dirty="0" smtClean="0"/>
              <a:t>Starter</a:t>
            </a:r>
            <a:endParaRPr lang="en-GB" dirty="0"/>
          </a:p>
        </p:txBody>
      </p:sp>
      <p:sp>
        <p:nvSpPr>
          <p:cNvPr id="6" name="Content Placeholder 5"/>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pPr marL="514350" indent="-514350">
              <a:buFont typeface="+mj-lt"/>
              <a:buAutoNum type="arabicPeriod"/>
            </a:pPr>
            <a:r>
              <a:rPr lang="en-GB" dirty="0" smtClean="0"/>
              <a:t>A liquid substance served with food to add moistness and flavour (</a:t>
            </a:r>
            <a:r>
              <a:rPr lang="en-GB" b="1" dirty="0" smtClean="0"/>
              <a:t>sauce</a:t>
            </a:r>
            <a:r>
              <a:rPr lang="en-GB" dirty="0" smtClean="0"/>
              <a:t>)</a:t>
            </a:r>
          </a:p>
          <a:p>
            <a:pPr marL="514350" indent="-514350">
              <a:buFont typeface="+mj-lt"/>
              <a:buAutoNum type="arabicPeriod"/>
            </a:pPr>
            <a:r>
              <a:rPr lang="en-GB" dirty="0" smtClean="0"/>
              <a:t>A place, person or thing from which something originates or can be obtained (</a:t>
            </a:r>
            <a:r>
              <a:rPr lang="en-GB" b="1" dirty="0" smtClean="0"/>
              <a:t>source</a:t>
            </a:r>
            <a:r>
              <a:rPr lang="en-GB" dirty="0" smtClean="0"/>
              <a:t>)</a:t>
            </a:r>
          </a:p>
          <a:p>
            <a:pPr marL="514350" indent="-514350">
              <a:buFont typeface="+mj-lt"/>
              <a:buAutoNum type="arabicPeriod"/>
            </a:pPr>
            <a:r>
              <a:rPr lang="en-GB" dirty="0" smtClean="0"/>
              <a:t>A body or process by which energy or a particular component enters a system (</a:t>
            </a:r>
            <a:r>
              <a:rPr lang="en-GB" b="1" dirty="0" smtClean="0"/>
              <a:t>source</a:t>
            </a:r>
            <a:r>
              <a:rPr lang="en-GB" dirty="0" smtClean="0"/>
              <a:t>)</a:t>
            </a:r>
          </a:p>
          <a:p>
            <a:pPr marL="514350" indent="-514350">
              <a:buFont typeface="+mj-lt"/>
              <a:buAutoNum type="arabicPeriod"/>
            </a:pPr>
            <a:r>
              <a:rPr lang="en-GB" dirty="0" smtClean="0"/>
              <a:t>To contract work to an outside supplier or company (</a:t>
            </a:r>
            <a:r>
              <a:rPr lang="en-GB" b="1" dirty="0" smtClean="0"/>
              <a:t>outsource</a:t>
            </a:r>
            <a:r>
              <a:rPr lang="en-GB" dirty="0" smtClean="0"/>
              <a:t>)</a:t>
            </a:r>
          </a:p>
          <a:p>
            <a:pPr marL="514350" indent="-514350">
              <a:buFont typeface="+mj-lt"/>
              <a:buAutoNum type="arabicPeriod"/>
            </a:pPr>
            <a:endParaRPr lang="en-GB" dirty="0"/>
          </a:p>
          <a:p>
            <a:pPr marL="0" indent="0">
              <a:buNone/>
            </a:pPr>
            <a:r>
              <a:rPr lang="en-GB" b="1" i="1" dirty="0" smtClean="0"/>
              <a:t>Correct answer was 4 – well done if you guessed that</a:t>
            </a:r>
            <a:endParaRPr lang="en-GB" b="1" i="1" dirty="0"/>
          </a:p>
        </p:txBody>
      </p:sp>
    </p:spTree>
    <p:extLst>
      <p:ext uri="{BB962C8B-B14F-4D97-AF65-F5344CB8AC3E}">
        <p14:creationId xmlns:p14="http://schemas.microsoft.com/office/powerpoint/2010/main" val="965122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ln/>
        </p:spPr>
        <p:style>
          <a:lnRef idx="2">
            <a:schemeClr val="accent4">
              <a:shade val="50000"/>
            </a:schemeClr>
          </a:lnRef>
          <a:fillRef idx="1">
            <a:schemeClr val="accent4"/>
          </a:fillRef>
          <a:effectRef idx="0">
            <a:schemeClr val="accent4"/>
          </a:effectRef>
          <a:fontRef idx="minor">
            <a:schemeClr val="lt1"/>
          </a:fontRef>
        </p:style>
        <p:txBody>
          <a:bodyPr/>
          <a:lstStyle/>
          <a:p>
            <a:r>
              <a:rPr lang="en-GB" dirty="0" smtClean="0">
                <a:solidFill>
                  <a:schemeClr val="tx1"/>
                </a:solidFill>
              </a:rPr>
              <a:t>Try another example</a:t>
            </a:r>
            <a:endParaRPr lang="en-GB" dirty="0">
              <a:solidFill>
                <a:schemeClr val="tx1"/>
              </a:solidFill>
            </a:endParaRPr>
          </a:p>
        </p:txBody>
      </p:sp>
      <p:pic>
        <p:nvPicPr>
          <p:cNvPr id="4" name="Content Placeholder 6"/>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6225041" y="2417195"/>
            <a:ext cx="5128759" cy="34004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5" name="Table 4"/>
          <p:cNvGraphicFramePr>
            <a:graphicFrameLocks noGrp="1"/>
          </p:cNvGraphicFramePr>
          <p:nvPr>
            <p:extLst/>
          </p:nvPr>
        </p:nvGraphicFramePr>
        <p:xfrm>
          <a:off x="838200" y="1955325"/>
          <a:ext cx="4953000" cy="4572000"/>
        </p:xfrm>
        <a:graphic>
          <a:graphicData uri="http://schemas.openxmlformats.org/drawingml/2006/table">
            <a:tbl>
              <a:tblPr firstRow="1" bandRow="1">
                <a:tableStyleId>{5C22544A-7EE6-4342-B048-85BDC9FD1C3A}</a:tableStyleId>
              </a:tblPr>
              <a:tblGrid>
                <a:gridCol w="3883075">
                  <a:extLst>
                    <a:ext uri="{9D8B030D-6E8A-4147-A177-3AD203B41FA5}">
                      <a16:colId xmlns:a16="http://schemas.microsoft.com/office/drawing/2014/main" val="3982686755"/>
                    </a:ext>
                  </a:extLst>
                </a:gridCol>
                <a:gridCol w="1069925">
                  <a:extLst>
                    <a:ext uri="{9D8B030D-6E8A-4147-A177-3AD203B41FA5}">
                      <a16:colId xmlns:a16="http://schemas.microsoft.com/office/drawing/2014/main" val="580017021"/>
                    </a:ext>
                  </a:extLst>
                </a:gridCol>
              </a:tblGrid>
              <a:tr h="666563">
                <a:tc>
                  <a:txBody>
                    <a:bodyPr/>
                    <a:lstStyle/>
                    <a:p>
                      <a:r>
                        <a:rPr lang="en-GB" dirty="0" smtClean="0">
                          <a:solidFill>
                            <a:schemeClr val="tx1"/>
                          </a:solidFill>
                          <a:latin typeface="Arial Black" panose="020B0A04020102020204" pitchFamily="34" charset="0"/>
                        </a:rPr>
                        <a:t>What is the max inventory level that the business can hold?</a:t>
                      </a:r>
                      <a:endParaRPr lang="en-GB" dirty="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62091980"/>
                  </a:ext>
                </a:extLst>
              </a:tr>
              <a:tr h="712294">
                <a:tc>
                  <a:txBody>
                    <a:bodyPr/>
                    <a:lstStyle/>
                    <a:p>
                      <a:r>
                        <a:rPr lang="en-GB" dirty="0" smtClean="0">
                          <a:latin typeface="Arial Black" panose="020B0A04020102020204" pitchFamily="34" charset="0"/>
                        </a:rPr>
                        <a:t>What is the minimum inventory level that the business can hold?</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5807634"/>
                  </a:ext>
                </a:extLst>
              </a:tr>
              <a:tr h="386184">
                <a:tc>
                  <a:txBody>
                    <a:bodyPr/>
                    <a:lstStyle/>
                    <a:p>
                      <a:r>
                        <a:rPr lang="en-GB" dirty="0" smtClean="0">
                          <a:latin typeface="Arial Black" panose="020B0A04020102020204" pitchFamily="34" charset="0"/>
                        </a:rPr>
                        <a:t>What is the re-order level?</a:t>
                      </a:r>
                    </a:p>
                    <a:p>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82778102"/>
                  </a:ext>
                </a:extLst>
              </a:tr>
              <a:tr h="386184">
                <a:tc>
                  <a:txBody>
                    <a:bodyPr/>
                    <a:lstStyle/>
                    <a:p>
                      <a:r>
                        <a:rPr lang="en-GB" dirty="0" smtClean="0">
                          <a:latin typeface="Arial Black" panose="020B0A04020102020204" pitchFamily="34" charset="0"/>
                        </a:rPr>
                        <a:t>What is the buffer inventory level?</a:t>
                      </a:r>
                    </a:p>
                    <a:p>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34921706"/>
                  </a:ext>
                </a:extLst>
              </a:tr>
              <a:tr h="952233">
                <a:tc>
                  <a:txBody>
                    <a:bodyPr/>
                    <a:lstStyle/>
                    <a:p>
                      <a:r>
                        <a:rPr lang="en-GB" dirty="0" smtClean="0">
                          <a:latin typeface="Arial Black" panose="020B0A04020102020204" pitchFamily="34" charset="0"/>
                        </a:rPr>
                        <a:t>How long does it take for inventory to arrive after it has been ordered? (this is the lead time)</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62147313"/>
                  </a:ext>
                </a:extLst>
              </a:tr>
            </a:tbl>
          </a:graphicData>
        </a:graphic>
      </p:graphicFrame>
    </p:spTree>
    <p:extLst>
      <p:ext uri="{BB962C8B-B14F-4D97-AF65-F5344CB8AC3E}">
        <p14:creationId xmlns:p14="http://schemas.microsoft.com/office/powerpoint/2010/main" val="256499955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ln/>
        </p:spPr>
        <p:style>
          <a:lnRef idx="2">
            <a:schemeClr val="accent4">
              <a:shade val="50000"/>
            </a:schemeClr>
          </a:lnRef>
          <a:fillRef idx="1">
            <a:schemeClr val="accent4"/>
          </a:fillRef>
          <a:effectRef idx="0">
            <a:schemeClr val="accent4"/>
          </a:effectRef>
          <a:fontRef idx="minor">
            <a:schemeClr val="lt1"/>
          </a:fontRef>
        </p:style>
        <p:txBody>
          <a:bodyPr/>
          <a:lstStyle/>
          <a:p>
            <a:r>
              <a:rPr lang="en-GB" dirty="0" smtClean="0">
                <a:solidFill>
                  <a:schemeClr val="tx1"/>
                </a:solidFill>
              </a:rPr>
              <a:t>Answers</a:t>
            </a:r>
            <a:endParaRPr lang="en-GB" dirty="0">
              <a:solidFill>
                <a:schemeClr val="tx1"/>
              </a:solidFill>
            </a:endParaRPr>
          </a:p>
        </p:txBody>
      </p:sp>
      <p:pic>
        <p:nvPicPr>
          <p:cNvPr id="4" name="Content Placeholder 6"/>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6225041" y="2417195"/>
            <a:ext cx="5128759" cy="34004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5" name="Table 4"/>
          <p:cNvGraphicFramePr>
            <a:graphicFrameLocks noGrp="1"/>
          </p:cNvGraphicFramePr>
          <p:nvPr>
            <p:extLst/>
          </p:nvPr>
        </p:nvGraphicFramePr>
        <p:xfrm>
          <a:off x="838200" y="1955325"/>
          <a:ext cx="4953000" cy="4572000"/>
        </p:xfrm>
        <a:graphic>
          <a:graphicData uri="http://schemas.openxmlformats.org/drawingml/2006/table">
            <a:tbl>
              <a:tblPr firstRow="1" bandRow="1">
                <a:tableStyleId>{5C22544A-7EE6-4342-B048-85BDC9FD1C3A}</a:tableStyleId>
              </a:tblPr>
              <a:tblGrid>
                <a:gridCol w="3883075">
                  <a:extLst>
                    <a:ext uri="{9D8B030D-6E8A-4147-A177-3AD203B41FA5}">
                      <a16:colId xmlns:a16="http://schemas.microsoft.com/office/drawing/2014/main" val="3982686755"/>
                    </a:ext>
                  </a:extLst>
                </a:gridCol>
                <a:gridCol w="1069925">
                  <a:extLst>
                    <a:ext uri="{9D8B030D-6E8A-4147-A177-3AD203B41FA5}">
                      <a16:colId xmlns:a16="http://schemas.microsoft.com/office/drawing/2014/main" val="580017021"/>
                    </a:ext>
                  </a:extLst>
                </a:gridCol>
              </a:tblGrid>
              <a:tr h="666563">
                <a:tc>
                  <a:txBody>
                    <a:bodyPr/>
                    <a:lstStyle/>
                    <a:p>
                      <a:r>
                        <a:rPr lang="en-GB" dirty="0" smtClean="0">
                          <a:solidFill>
                            <a:schemeClr val="tx1"/>
                          </a:solidFill>
                          <a:latin typeface="Arial Black" panose="020B0A04020102020204" pitchFamily="34" charset="0"/>
                        </a:rPr>
                        <a:t>What is the max inventory level that the business can hold?</a:t>
                      </a:r>
                      <a:endParaRPr lang="en-GB" dirty="0">
                        <a:solidFill>
                          <a:schemeClr val="tx1"/>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dirty="0" smtClean="0">
                          <a:solidFill>
                            <a:srgbClr val="FF0000"/>
                          </a:solidFill>
                          <a:latin typeface="Arial Black" panose="020B0A04020102020204" pitchFamily="34" charset="0"/>
                        </a:rPr>
                        <a:t>95</a:t>
                      </a:r>
                      <a:endParaRPr lang="en-GB" dirty="0">
                        <a:solidFill>
                          <a:srgbClr val="FF0000"/>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62091980"/>
                  </a:ext>
                </a:extLst>
              </a:tr>
              <a:tr h="712294">
                <a:tc>
                  <a:txBody>
                    <a:bodyPr/>
                    <a:lstStyle/>
                    <a:p>
                      <a:r>
                        <a:rPr lang="en-GB" dirty="0" smtClean="0">
                          <a:latin typeface="Arial Black" panose="020B0A04020102020204" pitchFamily="34" charset="0"/>
                        </a:rPr>
                        <a:t>What is the minimum inventory level that the business can hold?</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dirty="0" smtClean="0">
                          <a:solidFill>
                            <a:srgbClr val="FF0000"/>
                          </a:solidFill>
                          <a:latin typeface="Arial Black" panose="020B0A04020102020204" pitchFamily="34" charset="0"/>
                        </a:rPr>
                        <a:t>25</a:t>
                      </a:r>
                      <a:endParaRPr lang="en-GB" dirty="0">
                        <a:solidFill>
                          <a:srgbClr val="FF0000"/>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5807634"/>
                  </a:ext>
                </a:extLst>
              </a:tr>
              <a:tr h="386184">
                <a:tc>
                  <a:txBody>
                    <a:bodyPr/>
                    <a:lstStyle/>
                    <a:p>
                      <a:r>
                        <a:rPr lang="en-GB" dirty="0" smtClean="0">
                          <a:latin typeface="Arial Black" panose="020B0A04020102020204" pitchFamily="34" charset="0"/>
                        </a:rPr>
                        <a:t>What is the re-order level?</a:t>
                      </a:r>
                    </a:p>
                    <a:p>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dirty="0" smtClean="0">
                          <a:solidFill>
                            <a:srgbClr val="FF0000"/>
                          </a:solidFill>
                          <a:latin typeface="Arial Black" panose="020B0A04020102020204" pitchFamily="34" charset="0"/>
                        </a:rPr>
                        <a:t>60</a:t>
                      </a:r>
                      <a:endParaRPr lang="en-GB" dirty="0">
                        <a:solidFill>
                          <a:srgbClr val="FF0000"/>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82778102"/>
                  </a:ext>
                </a:extLst>
              </a:tr>
              <a:tr h="386184">
                <a:tc>
                  <a:txBody>
                    <a:bodyPr/>
                    <a:lstStyle/>
                    <a:p>
                      <a:r>
                        <a:rPr lang="en-GB" dirty="0" smtClean="0">
                          <a:latin typeface="Arial Black" panose="020B0A04020102020204" pitchFamily="34" charset="0"/>
                        </a:rPr>
                        <a:t>What is the buffer inventory level?</a:t>
                      </a:r>
                    </a:p>
                    <a:p>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dirty="0" smtClean="0">
                          <a:solidFill>
                            <a:srgbClr val="FF0000"/>
                          </a:solidFill>
                          <a:latin typeface="Arial Black" panose="020B0A04020102020204" pitchFamily="34" charset="0"/>
                        </a:rPr>
                        <a:t>25</a:t>
                      </a:r>
                      <a:endParaRPr lang="en-GB" dirty="0">
                        <a:solidFill>
                          <a:srgbClr val="FF0000"/>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34921706"/>
                  </a:ext>
                </a:extLst>
              </a:tr>
              <a:tr h="952233">
                <a:tc>
                  <a:txBody>
                    <a:bodyPr/>
                    <a:lstStyle/>
                    <a:p>
                      <a:r>
                        <a:rPr lang="en-GB" dirty="0" smtClean="0">
                          <a:latin typeface="Arial Black" panose="020B0A04020102020204" pitchFamily="34" charset="0"/>
                        </a:rPr>
                        <a:t>How long does it take for inventory to arrive after it has been ordered? (this is the lead time)</a:t>
                      </a:r>
                      <a:endParaRPr lang="en-GB"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dirty="0" smtClean="0">
                          <a:solidFill>
                            <a:srgbClr val="FF0000"/>
                          </a:solidFill>
                          <a:latin typeface="Arial Black" panose="020B0A04020102020204" pitchFamily="34" charset="0"/>
                        </a:rPr>
                        <a:t>5 weeks</a:t>
                      </a:r>
                      <a:endParaRPr lang="en-GB" dirty="0">
                        <a:solidFill>
                          <a:srgbClr val="FF0000"/>
                        </a:solidFill>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62147313"/>
                  </a:ext>
                </a:extLst>
              </a:tr>
            </a:tbl>
          </a:graphicData>
        </a:graphic>
      </p:graphicFrame>
    </p:spTree>
    <p:extLst>
      <p:ext uri="{BB962C8B-B14F-4D97-AF65-F5344CB8AC3E}">
        <p14:creationId xmlns:p14="http://schemas.microsoft.com/office/powerpoint/2010/main" val="92970171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Lead time</a:t>
            </a:r>
            <a:endParaRPr lang="en-GB" dirty="0"/>
          </a:p>
        </p:txBody>
      </p:sp>
      <p:sp>
        <p:nvSpPr>
          <p:cNvPr id="4" name="Content Placeholder 3"/>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smtClean="0"/>
              <a:t>The lead time is the time it takes from the moment it is ordered to the customer getting it</a:t>
            </a:r>
          </a:p>
          <a:p>
            <a:r>
              <a:rPr lang="en-GB" dirty="0" smtClean="0"/>
              <a:t>For example this Mug is on Etsy, and can be personalised. It takes 11 days from date of order to the customer receiving the mug.</a:t>
            </a:r>
          </a:p>
          <a:p>
            <a:r>
              <a:rPr lang="en-GB" dirty="0" smtClean="0"/>
              <a:t>The lead time is 11 days.</a:t>
            </a:r>
          </a:p>
          <a:p>
            <a:r>
              <a:rPr lang="en-GB" b="1" dirty="0" smtClean="0">
                <a:solidFill>
                  <a:srgbClr val="FF0000"/>
                </a:solidFill>
              </a:rPr>
              <a:t>What are the benefits to a business of a short lead time from their supplier?</a:t>
            </a:r>
          </a:p>
          <a:p>
            <a:endParaRPr lang="en-GB" dirty="0"/>
          </a:p>
        </p:txBody>
      </p:sp>
      <p:pic>
        <p:nvPicPr>
          <p:cNvPr id="3" name="Content Placeholder 2"/>
          <p:cNvPicPr>
            <a:picLocks noGrp="1" noChangeAspect="1"/>
          </p:cNvPicPr>
          <p:nvPr>
            <p:ph sz="half" idx="2"/>
          </p:nvPr>
        </p:nvPicPr>
        <p:blipFill>
          <a:blip r:embed="rId3"/>
          <a:stretch>
            <a:fillRect/>
          </a:stretch>
        </p:blipFill>
        <p:spPr>
          <a:xfrm>
            <a:off x="6249064" y="1825625"/>
            <a:ext cx="5027871" cy="4351338"/>
          </a:xfrm>
          <a:prstGeom prst="rect">
            <a:avLst/>
          </a:prstGeom>
        </p:spPr>
      </p:pic>
    </p:spTree>
    <p:extLst>
      <p:ext uri="{BB962C8B-B14F-4D97-AF65-F5344CB8AC3E}">
        <p14:creationId xmlns:p14="http://schemas.microsoft.com/office/powerpoint/2010/main" val="12119702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Buffer levels of inventory</a:t>
            </a:r>
            <a:endParaRPr lang="en-GB" dirty="0"/>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a:bodyPr>
          <a:lstStyle/>
          <a:p>
            <a:r>
              <a:rPr lang="en-GB" dirty="0" smtClean="0"/>
              <a:t>A buffer is inventory which are held in case there is unforeseen rise in demand or a problem with supply</a:t>
            </a:r>
          </a:p>
          <a:p>
            <a:r>
              <a:rPr lang="en-GB" dirty="0" smtClean="0"/>
              <a:t>A business will keep buffers to make sure that production is not stopped and that customers are kept happy with supply dates being met</a:t>
            </a:r>
          </a:p>
          <a:p>
            <a:r>
              <a:rPr lang="en-GB" dirty="0" smtClean="0"/>
              <a:t>Some goods cannot hold buffers due to perishability (it goes off like milk)</a:t>
            </a:r>
            <a:endParaRPr lang="en-GB" dirty="0"/>
          </a:p>
        </p:txBody>
      </p:sp>
      <p:pic>
        <p:nvPicPr>
          <p:cNvPr id="3" name="Content Placeholder 2"/>
          <p:cNvPicPr>
            <a:picLocks noGrp="1" noChangeAspect="1"/>
          </p:cNvPicPr>
          <p:nvPr>
            <p:ph sz="half" idx="2"/>
          </p:nvPr>
        </p:nvPicPr>
        <p:blipFill>
          <a:blip r:embed="rId2"/>
          <a:stretch>
            <a:fillRect/>
          </a:stretch>
        </p:blipFill>
        <p:spPr>
          <a:xfrm>
            <a:off x="6172200" y="1935767"/>
            <a:ext cx="5181600" cy="3149748"/>
          </a:xfrm>
          <a:prstGeom prst="rect">
            <a:avLst/>
          </a:prstGeom>
        </p:spPr>
      </p:pic>
      <p:sp>
        <p:nvSpPr>
          <p:cNvPr id="2" name="Rectangle 1"/>
          <p:cNvSpPr/>
          <p:nvPr/>
        </p:nvSpPr>
        <p:spPr>
          <a:xfrm>
            <a:off x="6320791" y="4903915"/>
            <a:ext cx="5406390" cy="138499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GB" sz="2800" b="1" dirty="0" smtClean="0">
                <a:solidFill>
                  <a:srgbClr val="FF0000"/>
                </a:solidFill>
              </a:rPr>
              <a:t>Buffers of computer technology may not be able to be held due to obsolescence</a:t>
            </a:r>
            <a:endParaRPr lang="en-GB" sz="2800" b="1" dirty="0">
              <a:solidFill>
                <a:srgbClr val="FF0000"/>
              </a:solidFill>
            </a:endParaRPr>
          </a:p>
        </p:txBody>
      </p:sp>
    </p:spTree>
    <p:extLst>
      <p:ext uri="{BB962C8B-B14F-4D97-AF65-F5344CB8AC3E}">
        <p14:creationId xmlns:p14="http://schemas.microsoft.com/office/powerpoint/2010/main" val="28194910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6356"/>
            <a:ext cx="5879939" cy="1653662"/>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dirty="0" smtClean="0"/>
              <a:t>Buffer level of inventory pros and cons</a:t>
            </a:r>
            <a:endParaRPr lang="en-GB" dirty="0"/>
          </a:p>
        </p:txBody>
      </p:sp>
      <p:sp>
        <p:nvSpPr>
          <p:cNvPr id="5" name="Text Placeholder 4"/>
          <p:cNvSpPr>
            <a:spLocks noGrp="1"/>
          </p:cNvSpPr>
          <p:nvPr>
            <p:ph type="body" idx="1"/>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Advantages	</a:t>
            </a:r>
            <a:endParaRPr lang="en-GB" dirty="0"/>
          </a:p>
        </p:txBody>
      </p:sp>
      <p:sp>
        <p:nvSpPr>
          <p:cNvPr id="6" name="Content Placeholder 5"/>
          <p:cNvSpPr>
            <a:spLocks noGrp="1"/>
          </p:cNvSpPr>
          <p:nvPr>
            <p:ph sz="half" idx="2"/>
          </p:nvPr>
        </p:nvSpPr>
        <p:spPr/>
        <p:style>
          <a:lnRef idx="2">
            <a:schemeClr val="dk1"/>
          </a:lnRef>
          <a:fillRef idx="1">
            <a:schemeClr val="lt1"/>
          </a:fillRef>
          <a:effectRef idx="0">
            <a:schemeClr val="dk1"/>
          </a:effectRef>
          <a:fontRef idx="minor">
            <a:schemeClr val="dk1"/>
          </a:fontRef>
        </p:style>
        <p:txBody>
          <a:bodyPr>
            <a:normAutofit/>
          </a:bodyPr>
          <a:lstStyle/>
          <a:p>
            <a:r>
              <a:rPr lang="en-GB" dirty="0" smtClean="0"/>
              <a:t>Holding a buffer means that a business can easily respond to changes in consumer demands and improves their flexibility</a:t>
            </a:r>
          </a:p>
          <a:p>
            <a:r>
              <a:rPr lang="en-GB" dirty="0" smtClean="0"/>
              <a:t>Holding a buffer means that if the suppliers cannot deliver on time that production will not be affected</a:t>
            </a:r>
            <a:endParaRPr lang="en-GB" dirty="0"/>
          </a:p>
        </p:txBody>
      </p:sp>
      <p:sp>
        <p:nvSpPr>
          <p:cNvPr id="7" name="Text Placeholder 6"/>
          <p:cNvSpPr>
            <a:spLocks noGrp="1"/>
          </p:cNvSpPr>
          <p:nvPr>
            <p:ph type="body" sz="quarter" idx="3"/>
          </p:nvPr>
        </p:nvSpPr>
        <p:spPr>
          <a:xfrm>
            <a:off x="6172200" y="333716"/>
            <a:ext cx="5183188" cy="823912"/>
          </a:xfrm>
        </p:spPr>
        <p:style>
          <a:lnRef idx="2">
            <a:schemeClr val="accent2">
              <a:shade val="50000"/>
            </a:schemeClr>
          </a:lnRef>
          <a:fillRef idx="1">
            <a:schemeClr val="accent2"/>
          </a:fillRef>
          <a:effectRef idx="0">
            <a:schemeClr val="accent2"/>
          </a:effectRef>
          <a:fontRef idx="minor">
            <a:schemeClr val="lt1"/>
          </a:fontRef>
        </p:style>
        <p:txBody>
          <a:bodyPr/>
          <a:lstStyle/>
          <a:p>
            <a:r>
              <a:rPr lang="en-GB" dirty="0" smtClean="0"/>
              <a:t>Disadvantages</a:t>
            </a:r>
            <a:endParaRPr lang="en-GB" dirty="0"/>
          </a:p>
        </p:txBody>
      </p:sp>
      <p:sp>
        <p:nvSpPr>
          <p:cNvPr id="8" name="Content Placeholder 7"/>
          <p:cNvSpPr>
            <a:spLocks noGrp="1"/>
          </p:cNvSpPr>
          <p:nvPr>
            <p:ph sz="quarter" idx="4"/>
          </p:nvPr>
        </p:nvSpPr>
        <p:spPr>
          <a:xfrm>
            <a:off x="6172200" y="1169874"/>
            <a:ext cx="5183188" cy="2280897"/>
          </a:xfrm>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smtClean="0"/>
              <a:t>The cost of storage is high, a business will need to pay for premises, staff and security of the inventory</a:t>
            </a:r>
          </a:p>
          <a:p>
            <a:r>
              <a:rPr lang="en-GB" dirty="0" smtClean="0"/>
              <a:t>This  can tie up the working capital of a business</a:t>
            </a:r>
            <a:endParaRPr lang="en-GB" dirty="0"/>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52861" y="3450771"/>
            <a:ext cx="4221866" cy="26708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0912639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Re-order levels and quantities</a:t>
            </a:r>
            <a:endParaRPr lang="en-GB" dirty="0"/>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smtClean="0"/>
              <a:t>The reorder-level is the amount of products on a shelf in a business that will trigger an order.</a:t>
            </a:r>
          </a:p>
          <a:p>
            <a:r>
              <a:rPr lang="en-GB" dirty="0" smtClean="0"/>
              <a:t>In the cat food example in the pet shop, when the owner sees there are only 5 boxes of cat food left they may put an order in</a:t>
            </a:r>
          </a:p>
          <a:p>
            <a:r>
              <a:rPr lang="en-GB" dirty="0" smtClean="0"/>
              <a:t>In larger businesses this process is automatic and will be set by computer software, sales through a till using barcodes will trigger an order when levels drop below a certain point</a:t>
            </a:r>
            <a:endParaRPr lang="en-GB" dirty="0"/>
          </a:p>
        </p:txBody>
      </p:sp>
      <p:pic>
        <p:nvPicPr>
          <p:cNvPr id="3074" name="Picture 2" descr="File:Supermarket check out.JPG - Wikimedia Commons"/>
          <p:cNvPicPr>
            <a:picLocks noGrp="1" noChangeAspect="1" noChangeArrowheads="1"/>
          </p:cNvPicPr>
          <p:nvPr>
            <p:ph sz="half" idx="2"/>
          </p:nvPr>
        </p:nvPicPr>
        <p:blipFill>
          <a:blip r:embed="rId2" cstate="screen">
            <a:extLst>
              <a:ext uri="{28A0092B-C50C-407E-A947-70E740481C1C}">
                <a14:useLocalDpi xmlns:a14="http://schemas.microsoft.com/office/drawing/2010/main"/>
              </a:ext>
            </a:extLst>
          </a:blip>
          <a:srcRect/>
          <a:stretch>
            <a:fillRect/>
          </a:stretch>
        </p:blipFill>
        <p:spPr bwMode="auto">
          <a:xfrm>
            <a:off x="6743700" y="1825625"/>
            <a:ext cx="4217670" cy="31632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6177915" y="4976634"/>
            <a:ext cx="5349240" cy="120032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GB" sz="2400" b="1" dirty="0" smtClean="0">
                <a:solidFill>
                  <a:srgbClr val="FF0000"/>
                </a:solidFill>
              </a:rPr>
              <a:t>Barcodes in supermarkets when scanned through a till will trigger an order and sent to head office</a:t>
            </a:r>
            <a:endParaRPr lang="en-GB" sz="2400" b="1" dirty="0">
              <a:solidFill>
                <a:srgbClr val="FF0000"/>
              </a:solidFill>
            </a:endParaRPr>
          </a:p>
        </p:txBody>
      </p:sp>
    </p:spTree>
    <p:extLst>
      <p:ext uri="{BB962C8B-B14F-4D97-AF65-F5344CB8AC3E}">
        <p14:creationId xmlns:p14="http://schemas.microsoft.com/office/powerpoint/2010/main" val="4307712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usiness, Web, Banner, Internet, Technology"/>
          <p:cNvPicPr>
            <a:picLocks noChangeAspect="1" noChangeArrowheads="1"/>
          </p:cNvPicPr>
          <p:nvPr/>
        </p:nvPicPr>
        <p:blipFill>
          <a:blip r:embed="rId2">
            <a:duotone>
              <a:prstClr val="black"/>
              <a:srgbClr val="7030A0">
                <a:tint val="45000"/>
                <a:satMod val="400000"/>
              </a:srgbClr>
            </a:duotone>
            <a:extLst>
              <a:ext uri="{28A0092B-C50C-407E-A947-70E740481C1C}">
                <a14:useLocalDpi xmlns:a14="http://schemas.microsoft.com/office/drawing/2010/main"/>
              </a:ext>
            </a:extLst>
          </a:blip>
          <a:srcRect/>
          <a:stretch>
            <a:fillRect/>
          </a:stretch>
        </p:blipFill>
        <p:spPr bwMode="auto">
          <a:xfrm>
            <a:off x="0" y="0"/>
            <a:ext cx="12192000" cy="3324226"/>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606188" y="4227441"/>
            <a:ext cx="10515600" cy="1325563"/>
          </a:xfrm>
        </p:spPr>
        <p:txBody>
          <a:bodyPr/>
          <a:lstStyle/>
          <a:p>
            <a:r>
              <a:rPr lang="en-GB" dirty="0"/>
              <a:t>Influences on the choice of suppliers</a:t>
            </a:r>
            <a:br>
              <a:rPr lang="en-GB" dirty="0"/>
            </a:br>
            <a:endParaRPr lang="en-GB" dirty="0"/>
          </a:p>
        </p:txBody>
      </p:sp>
    </p:spTree>
    <p:extLst>
      <p:ext uri="{BB962C8B-B14F-4D97-AF65-F5344CB8AC3E}">
        <p14:creationId xmlns:p14="http://schemas.microsoft.com/office/powerpoint/2010/main" val="12452844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smtClean="0">
                <a:solidFill>
                  <a:schemeClr val="tx1"/>
                </a:solidFill>
              </a:rPr>
              <a:t>Definition: Supplier</a:t>
            </a:r>
            <a:endParaRPr lang="en-GB" dirty="0">
              <a:solidFill>
                <a:schemeClr val="tx1"/>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US" dirty="0" smtClean="0"/>
              <a:t>Supplier is an </a:t>
            </a:r>
            <a:r>
              <a:rPr lang="en-US" dirty="0"/>
              <a:t>organisation that provides a business with the materials that it needs to carry out its business </a:t>
            </a:r>
            <a:r>
              <a:rPr lang="en-US" dirty="0" smtClean="0"/>
              <a:t>activities. For </a:t>
            </a:r>
            <a:r>
              <a:rPr lang="en-US" dirty="0"/>
              <a:t>a manufacturer, suppliers mainly provide the raw materials and components needed to produce the finished good</a:t>
            </a:r>
            <a:r>
              <a:rPr lang="en-US" dirty="0" smtClean="0"/>
              <a:t>. For </a:t>
            </a:r>
            <a:r>
              <a:rPr lang="en-US" dirty="0"/>
              <a:t>a retailer, suppliers invariably provide the finished goods that the retailer sells.</a:t>
            </a:r>
          </a:p>
          <a:p>
            <a:endParaRPr lang="en-GB" dirty="0"/>
          </a:p>
        </p:txBody>
      </p:sp>
    </p:spTree>
    <p:extLst>
      <p:ext uri="{BB962C8B-B14F-4D97-AF65-F5344CB8AC3E}">
        <p14:creationId xmlns:p14="http://schemas.microsoft.com/office/powerpoint/2010/main" val="36152613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Choosing suppliers introduction</a:t>
            </a:r>
            <a:endParaRPr lang="en-GB" dirty="0"/>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US" dirty="0"/>
              <a:t>A business may improve its efficiency to a large extent by choosing </a:t>
            </a:r>
            <a:r>
              <a:rPr lang="en-US" dirty="0" smtClean="0"/>
              <a:t>the right </a:t>
            </a:r>
            <a:r>
              <a:rPr lang="en-US" dirty="0"/>
              <a:t>suppliers. </a:t>
            </a:r>
          </a:p>
          <a:p>
            <a:r>
              <a:rPr lang="en-US" dirty="0"/>
              <a:t>When choosing suppliers, the main factors that a business will consider are:</a:t>
            </a:r>
          </a:p>
          <a:p>
            <a:pPr marL="914400" lvl="1" indent="-457200">
              <a:buFont typeface="+mj-lt"/>
              <a:buAutoNum type="arabicPeriod"/>
            </a:pPr>
            <a:r>
              <a:rPr lang="en-US" dirty="0" smtClean="0"/>
              <a:t>Prices</a:t>
            </a:r>
            <a:endParaRPr lang="en-US" dirty="0"/>
          </a:p>
          <a:p>
            <a:pPr marL="914400" lvl="1" indent="-457200">
              <a:buFont typeface="+mj-lt"/>
              <a:buAutoNum type="arabicPeriod"/>
            </a:pPr>
            <a:r>
              <a:rPr lang="en-US" dirty="0" smtClean="0"/>
              <a:t>Payment </a:t>
            </a:r>
            <a:r>
              <a:rPr lang="en-US" dirty="0"/>
              <a:t>terms</a:t>
            </a:r>
          </a:p>
          <a:p>
            <a:pPr marL="914400" lvl="1" indent="-457200">
              <a:buFont typeface="+mj-lt"/>
              <a:buAutoNum type="arabicPeriod"/>
            </a:pPr>
            <a:r>
              <a:rPr lang="en-US" dirty="0" smtClean="0"/>
              <a:t>Quality</a:t>
            </a:r>
            <a:endParaRPr lang="en-US" dirty="0"/>
          </a:p>
          <a:p>
            <a:pPr marL="914400" lvl="1" indent="-457200">
              <a:buFont typeface="+mj-lt"/>
              <a:buAutoNum type="arabicPeriod"/>
            </a:pPr>
            <a:r>
              <a:rPr lang="en-US" dirty="0" smtClean="0"/>
              <a:t>Capacity</a:t>
            </a:r>
            <a:endParaRPr lang="en-US" dirty="0"/>
          </a:p>
          <a:p>
            <a:pPr marL="914400" lvl="1" indent="-457200">
              <a:buFont typeface="+mj-lt"/>
              <a:buAutoNum type="arabicPeriod"/>
            </a:pPr>
            <a:r>
              <a:rPr lang="en-US" dirty="0" smtClean="0"/>
              <a:t>Reliability</a:t>
            </a:r>
            <a:endParaRPr lang="en-US" dirty="0"/>
          </a:p>
          <a:p>
            <a:pPr marL="914400" lvl="1" indent="-457200">
              <a:buFont typeface="+mj-lt"/>
              <a:buAutoNum type="arabicPeriod"/>
            </a:pPr>
            <a:r>
              <a:rPr lang="en-US" dirty="0" smtClean="0"/>
              <a:t>Flexibility</a:t>
            </a:r>
          </a:p>
          <a:p>
            <a:pPr marL="914400" lvl="1" indent="-457200">
              <a:buFont typeface="+mj-lt"/>
              <a:buAutoNum type="arabicPeriod"/>
            </a:pPr>
            <a:r>
              <a:rPr lang="en-US" dirty="0" smtClean="0"/>
              <a:t>Good service</a:t>
            </a:r>
          </a:p>
          <a:p>
            <a:pPr marL="914400" lvl="1" indent="-457200">
              <a:buFont typeface="+mj-lt"/>
              <a:buAutoNum type="arabicPeriod"/>
            </a:pPr>
            <a:r>
              <a:rPr lang="en-US" dirty="0" smtClean="0"/>
              <a:t>Effective communication</a:t>
            </a:r>
          </a:p>
          <a:p>
            <a:pPr marL="914400" lvl="1" indent="-457200">
              <a:buFont typeface="+mj-lt"/>
              <a:buAutoNum type="arabicPeriod"/>
            </a:pPr>
            <a:r>
              <a:rPr lang="en-US" dirty="0" smtClean="0"/>
              <a:t>Financial security</a:t>
            </a:r>
            <a:endParaRPr lang="en-US" dirty="0"/>
          </a:p>
          <a:p>
            <a:endParaRPr lang="en-GB" dirty="0"/>
          </a:p>
        </p:txBody>
      </p:sp>
    </p:spTree>
    <p:extLst>
      <p:ext uri="{BB962C8B-B14F-4D97-AF65-F5344CB8AC3E}">
        <p14:creationId xmlns:p14="http://schemas.microsoft.com/office/powerpoint/2010/main" val="19948944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204214940"/>
              </p:ext>
            </p:extLst>
          </p:nvPr>
        </p:nvGraphicFramePr>
        <p:xfrm>
          <a:off x="409903" y="945949"/>
          <a:ext cx="10943897" cy="5577840"/>
        </p:xfrm>
        <a:graphic>
          <a:graphicData uri="http://schemas.openxmlformats.org/drawingml/2006/table">
            <a:tbl>
              <a:tblPr firstRow="1" bandRow="1">
                <a:tableStyleId>{5940675A-B579-460E-94D1-54222C63F5DA}</a:tableStyleId>
              </a:tblPr>
              <a:tblGrid>
                <a:gridCol w="2417380">
                  <a:extLst>
                    <a:ext uri="{9D8B030D-6E8A-4147-A177-3AD203B41FA5}">
                      <a16:colId xmlns:a16="http://schemas.microsoft.com/office/drawing/2014/main" val="3996951393"/>
                    </a:ext>
                  </a:extLst>
                </a:gridCol>
                <a:gridCol w="8526517">
                  <a:extLst>
                    <a:ext uri="{9D8B030D-6E8A-4147-A177-3AD203B41FA5}">
                      <a16:colId xmlns:a16="http://schemas.microsoft.com/office/drawing/2014/main" val="773709391"/>
                    </a:ext>
                  </a:extLst>
                </a:gridCol>
              </a:tblGrid>
              <a:tr h="370840">
                <a:tc>
                  <a:txBody>
                    <a:bodyPr/>
                    <a:lstStyle/>
                    <a:p>
                      <a:r>
                        <a:rPr lang="en-GB" sz="2400" dirty="0" smtClean="0">
                          <a:latin typeface="Arial Black" panose="020B0A04020102020204" pitchFamily="34" charset="0"/>
                        </a:rPr>
                        <a:t>1. Prices</a:t>
                      </a:r>
                      <a:endParaRPr lang="en-GB" sz="2400" dirty="0">
                        <a:latin typeface="Arial Black" panose="020B0A04020102020204" pitchFamily="34" charset="0"/>
                      </a:endParaRPr>
                    </a:p>
                  </a:txBody>
                  <a:tcPr/>
                </a:tc>
                <a:tc>
                  <a:txBody>
                    <a:bodyPr/>
                    <a:lstStyle/>
                    <a:p>
                      <a:r>
                        <a:rPr lang="en-GB" sz="2400" dirty="0" smtClean="0"/>
                        <a:t>The lowest price is not always the best value for money, reliability and quality will cost more and this will have an impact on profit</a:t>
                      </a:r>
                      <a:r>
                        <a:rPr lang="en-GB" sz="2400" baseline="0" dirty="0" smtClean="0"/>
                        <a:t> margins</a:t>
                      </a:r>
                      <a:endParaRPr lang="en-GB" sz="2400" dirty="0"/>
                    </a:p>
                  </a:txBody>
                  <a:tcPr/>
                </a:tc>
                <a:extLst>
                  <a:ext uri="{0D108BD9-81ED-4DB2-BD59-A6C34878D82A}">
                    <a16:rowId xmlns:a16="http://schemas.microsoft.com/office/drawing/2014/main" val="3263860985"/>
                  </a:ext>
                </a:extLst>
              </a:tr>
              <a:tr h="370840">
                <a:tc>
                  <a:txBody>
                    <a:bodyPr/>
                    <a:lstStyle/>
                    <a:p>
                      <a:r>
                        <a:rPr lang="en-GB" sz="2400" dirty="0" smtClean="0">
                          <a:latin typeface="Arial Black" panose="020B0A04020102020204" pitchFamily="34" charset="0"/>
                        </a:rPr>
                        <a:t>2. Payment terms</a:t>
                      </a:r>
                      <a:endParaRPr lang="en-GB" sz="2400" dirty="0">
                        <a:latin typeface="Arial Black" panose="020B0A04020102020204" pitchFamily="34" charset="0"/>
                      </a:endParaRPr>
                    </a:p>
                  </a:txBody>
                  <a:tcPr/>
                </a:tc>
                <a:tc>
                  <a:txBody>
                    <a:bodyPr/>
                    <a:lstStyle/>
                    <a:p>
                      <a:r>
                        <a:rPr lang="en-GB" sz="2400" dirty="0" smtClean="0"/>
                        <a:t>Some suppliers offer 30, 60, 90 day terms which means the</a:t>
                      </a:r>
                      <a:r>
                        <a:rPr lang="en-GB" sz="2400" baseline="0" dirty="0" smtClean="0"/>
                        <a:t> business can sell the items to their own customers before having to pay the supplier, which helps with cash-flow</a:t>
                      </a:r>
                      <a:endParaRPr lang="en-GB" sz="2400" dirty="0"/>
                    </a:p>
                  </a:txBody>
                  <a:tcPr/>
                </a:tc>
                <a:extLst>
                  <a:ext uri="{0D108BD9-81ED-4DB2-BD59-A6C34878D82A}">
                    <a16:rowId xmlns:a16="http://schemas.microsoft.com/office/drawing/2014/main" val="4047780398"/>
                  </a:ext>
                </a:extLst>
              </a:tr>
              <a:tr h="370840">
                <a:tc>
                  <a:txBody>
                    <a:bodyPr/>
                    <a:lstStyle/>
                    <a:p>
                      <a:r>
                        <a:rPr lang="en-GB" sz="2400" dirty="0" smtClean="0">
                          <a:latin typeface="Arial Black" panose="020B0A04020102020204" pitchFamily="34" charset="0"/>
                        </a:rPr>
                        <a:t>3. Quality</a:t>
                      </a:r>
                      <a:endParaRPr lang="en-GB" sz="2400" dirty="0">
                        <a:latin typeface="Arial Black" panose="020B0A04020102020204" pitchFamily="34" charset="0"/>
                      </a:endParaRPr>
                    </a:p>
                  </a:txBody>
                  <a:tcPr/>
                </a:tc>
                <a:tc>
                  <a:txBody>
                    <a:bodyPr/>
                    <a:lstStyle/>
                    <a:p>
                      <a:r>
                        <a:rPr lang="en-GB" sz="2400" dirty="0" smtClean="0"/>
                        <a:t>Quality needs to be consistent, late deliveries or</a:t>
                      </a:r>
                      <a:r>
                        <a:rPr lang="en-GB" sz="2400" baseline="0" dirty="0" smtClean="0"/>
                        <a:t> faulty goods will have an impact on the lead time and customer service of the business being supplied</a:t>
                      </a:r>
                      <a:endParaRPr lang="en-GB" sz="2400" dirty="0"/>
                    </a:p>
                  </a:txBody>
                  <a:tcPr/>
                </a:tc>
                <a:extLst>
                  <a:ext uri="{0D108BD9-81ED-4DB2-BD59-A6C34878D82A}">
                    <a16:rowId xmlns:a16="http://schemas.microsoft.com/office/drawing/2014/main" val="784526811"/>
                  </a:ext>
                </a:extLst>
              </a:tr>
              <a:tr h="370840">
                <a:tc>
                  <a:txBody>
                    <a:bodyPr/>
                    <a:lstStyle/>
                    <a:p>
                      <a:r>
                        <a:rPr lang="en-GB" sz="2400" dirty="0" smtClean="0">
                          <a:latin typeface="Arial Black" panose="020B0A04020102020204" pitchFamily="34" charset="0"/>
                        </a:rPr>
                        <a:t>4. Capacity</a:t>
                      </a:r>
                      <a:endParaRPr lang="en-GB" sz="2400" dirty="0">
                        <a:latin typeface="Arial Black" panose="020B0A04020102020204" pitchFamily="34" charset="0"/>
                      </a:endParaRPr>
                    </a:p>
                  </a:txBody>
                  <a:tcPr/>
                </a:tc>
                <a:tc>
                  <a:txBody>
                    <a:bodyPr/>
                    <a:lstStyle/>
                    <a:p>
                      <a:r>
                        <a:rPr lang="en-GB" sz="2400" dirty="0" smtClean="0"/>
                        <a:t>Business will want to be reassured that the supplier has enough capacity to meet their</a:t>
                      </a:r>
                      <a:r>
                        <a:rPr lang="en-GB" sz="2400" baseline="0" dirty="0" smtClean="0"/>
                        <a:t> demands, may be less critical if there are lots of alternative suppliers</a:t>
                      </a:r>
                      <a:endParaRPr lang="en-GB" sz="2400" dirty="0"/>
                    </a:p>
                  </a:txBody>
                  <a:tcPr/>
                </a:tc>
                <a:extLst>
                  <a:ext uri="{0D108BD9-81ED-4DB2-BD59-A6C34878D82A}">
                    <a16:rowId xmlns:a16="http://schemas.microsoft.com/office/drawing/2014/main" val="1496622166"/>
                  </a:ext>
                </a:extLst>
              </a:tr>
              <a:tr h="370840">
                <a:tc>
                  <a:txBody>
                    <a:bodyPr/>
                    <a:lstStyle/>
                    <a:p>
                      <a:r>
                        <a:rPr lang="en-GB" sz="2400" dirty="0" smtClean="0">
                          <a:latin typeface="Arial Black" panose="020B0A04020102020204" pitchFamily="34" charset="0"/>
                        </a:rPr>
                        <a:t>5. Reliability</a:t>
                      </a:r>
                      <a:endParaRPr lang="en-GB" sz="2400" dirty="0">
                        <a:latin typeface="Arial Black" panose="020B0A04020102020204" pitchFamily="34" charset="0"/>
                      </a:endParaRPr>
                    </a:p>
                  </a:txBody>
                  <a:tcPr/>
                </a:tc>
                <a:tc>
                  <a:txBody>
                    <a:bodyPr/>
                    <a:lstStyle/>
                    <a:p>
                      <a:r>
                        <a:rPr lang="en-GB" sz="2400" dirty="0" smtClean="0"/>
                        <a:t>This is the extent to which the supplier meets the need</a:t>
                      </a:r>
                      <a:r>
                        <a:rPr lang="en-GB" sz="2400" baseline="0" dirty="0" smtClean="0"/>
                        <a:t>s of the buyer and the contract to supply</a:t>
                      </a:r>
                      <a:endParaRPr lang="en-GB" sz="2400" dirty="0"/>
                    </a:p>
                  </a:txBody>
                  <a:tcPr/>
                </a:tc>
                <a:extLst>
                  <a:ext uri="{0D108BD9-81ED-4DB2-BD59-A6C34878D82A}">
                    <a16:rowId xmlns:a16="http://schemas.microsoft.com/office/drawing/2014/main" val="672441472"/>
                  </a:ext>
                </a:extLst>
              </a:tr>
            </a:tbl>
          </a:graphicData>
        </a:graphic>
      </p:graphicFrame>
      <p:sp>
        <p:nvSpPr>
          <p:cNvPr id="5" name="TextBox 4"/>
          <p:cNvSpPr txBox="1"/>
          <p:nvPr/>
        </p:nvSpPr>
        <p:spPr>
          <a:xfrm>
            <a:off x="0" y="0"/>
            <a:ext cx="10985636" cy="70788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r>
              <a:rPr lang="en-GB" sz="4000" dirty="0" smtClean="0"/>
              <a:t>Influences on suppliers part 1 (move the blue strips)</a:t>
            </a:r>
            <a:endParaRPr lang="en-GB" sz="4000" dirty="0"/>
          </a:p>
        </p:txBody>
      </p:sp>
      <p:sp>
        <p:nvSpPr>
          <p:cNvPr id="2" name="Rounded Rectangle 1"/>
          <p:cNvSpPr/>
          <p:nvPr/>
        </p:nvSpPr>
        <p:spPr>
          <a:xfrm>
            <a:off x="2743200" y="924974"/>
            <a:ext cx="8534400" cy="1135091"/>
          </a:xfrm>
          <a:prstGeom prst="round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5"/>
          <p:cNvSpPr/>
          <p:nvPr/>
        </p:nvSpPr>
        <p:spPr>
          <a:xfrm>
            <a:off x="2743200" y="2144111"/>
            <a:ext cx="8534400" cy="1103568"/>
          </a:xfrm>
          <a:prstGeom prst="round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ounded Rectangle 6"/>
          <p:cNvSpPr/>
          <p:nvPr/>
        </p:nvSpPr>
        <p:spPr>
          <a:xfrm>
            <a:off x="2743200" y="3342271"/>
            <a:ext cx="8534400" cy="1114115"/>
          </a:xfrm>
          <a:prstGeom prst="round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2743200" y="4540432"/>
            <a:ext cx="8534400" cy="1093113"/>
          </a:xfrm>
          <a:prstGeom prst="round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p:cNvSpPr/>
          <p:nvPr/>
        </p:nvSpPr>
        <p:spPr>
          <a:xfrm>
            <a:off x="2743200" y="5738594"/>
            <a:ext cx="8534400" cy="785196"/>
          </a:xfrm>
          <a:prstGeom prst="round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026599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are we looking for?</a:t>
            </a:r>
            <a:endParaRPr lang="en-GB" dirty="0"/>
          </a:p>
        </p:txBody>
      </p:sp>
      <p:sp>
        <p:nvSpPr>
          <p:cNvPr id="3" name="Content Placeholder 2"/>
          <p:cNvSpPr>
            <a:spLocks noGrp="1"/>
          </p:cNvSpPr>
          <p:nvPr>
            <p:ph idx="1"/>
          </p:nvPr>
        </p:nvSpPr>
        <p:spPr>
          <a:xfrm>
            <a:off x="838200" y="1825624"/>
            <a:ext cx="10515600" cy="4746625"/>
          </a:xfrm>
        </p:spPr>
        <p:txBody>
          <a:bodyPr>
            <a:normAutofit fontScale="55000" lnSpcReduction="20000"/>
          </a:bodyPr>
          <a:lstStyle/>
          <a:p>
            <a:r>
              <a:rPr lang="en-GB" b="1" dirty="0"/>
              <a:t>Quality of Materials</a:t>
            </a:r>
            <a:r>
              <a:rPr lang="en-GB" dirty="0"/>
              <a:t>: Pay attention to the raw materials being used. Are they of high quality? Do they seem durable and suitable for the intended purpose?</a:t>
            </a:r>
          </a:p>
          <a:p>
            <a:r>
              <a:rPr lang="en-GB" b="1" dirty="0"/>
              <a:t>Production Techniques</a:t>
            </a:r>
            <a:r>
              <a:rPr lang="en-GB" dirty="0"/>
              <a:t>: Look for the techniques and methods used in production. Are they efficient, innovative, or traditional?</a:t>
            </a:r>
          </a:p>
          <a:p>
            <a:r>
              <a:rPr lang="en-GB" b="1" dirty="0"/>
              <a:t>Precision and Accuracy</a:t>
            </a:r>
            <a:r>
              <a:rPr lang="en-GB" dirty="0"/>
              <a:t>: Notice how precise and accurate the manufacturing process is. Precision is often crucial for ensuring the quality and functionality of the final product.</a:t>
            </a:r>
          </a:p>
          <a:p>
            <a:r>
              <a:rPr lang="en-GB" b="1" dirty="0"/>
              <a:t>Safety Measures</a:t>
            </a:r>
            <a:r>
              <a:rPr lang="en-GB" dirty="0"/>
              <a:t>: Check if the workers follow proper safety protocols. Safety should be a priority in any manufacturing process to prevent accidents and ensure worker well-being.</a:t>
            </a:r>
          </a:p>
          <a:p>
            <a:r>
              <a:rPr lang="en-GB" b="1" dirty="0"/>
              <a:t>Cleanliness and Hygiene</a:t>
            </a:r>
            <a:r>
              <a:rPr lang="en-GB" dirty="0"/>
              <a:t>: Assess the cleanliness of the production environment. A clean and hygienic workspace is essential for maintaining product quality and preventing contamination.</a:t>
            </a:r>
          </a:p>
          <a:p>
            <a:r>
              <a:rPr lang="en-GB" b="1" dirty="0"/>
              <a:t>Environmental Impact</a:t>
            </a:r>
            <a:r>
              <a:rPr lang="en-GB" dirty="0"/>
              <a:t>: Consider the environmental impact of the manufacturing process. Look for sustainable practices and efforts to </a:t>
            </a:r>
            <a:r>
              <a:rPr lang="en-GB" dirty="0" smtClean="0"/>
              <a:t>minimise </a:t>
            </a:r>
            <a:r>
              <a:rPr lang="en-GB" dirty="0"/>
              <a:t>waste, energy consumption, and pollution.</a:t>
            </a:r>
          </a:p>
          <a:p>
            <a:r>
              <a:rPr lang="en-GB" b="1" dirty="0"/>
              <a:t>Efficiency and Speed</a:t>
            </a:r>
            <a:r>
              <a:rPr lang="en-GB" dirty="0"/>
              <a:t>: Evaluate the efficiency and speed of the production line. A </a:t>
            </a:r>
            <a:r>
              <a:rPr lang="en-GB" dirty="0" smtClean="0"/>
              <a:t>well-optimised </a:t>
            </a:r>
            <a:r>
              <a:rPr lang="en-GB" dirty="0"/>
              <a:t>process can lead to faster production times and lower costs without sacrificing quality.</a:t>
            </a:r>
          </a:p>
          <a:p>
            <a:r>
              <a:rPr lang="en-GB" b="1" dirty="0"/>
              <a:t>Attention to Detail</a:t>
            </a:r>
            <a:r>
              <a:rPr lang="en-GB" dirty="0"/>
              <a:t>: Notice the attention to detail in the production process. Small details can make a significant difference in the quality and aesthetics of the final product.</a:t>
            </a:r>
          </a:p>
          <a:p>
            <a:r>
              <a:rPr lang="en-GB" b="1" dirty="0" smtClean="0"/>
              <a:t>Customisation </a:t>
            </a:r>
            <a:r>
              <a:rPr lang="en-GB" b="1" dirty="0"/>
              <a:t>Options</a:t>
            </a:r>
            <a:r>
              <a:rPr lang="en-GB" dirty="0"/>
              <a:t>: If applicable, see if the manufacturing process allows for </a:t>
            </a:r>
            <a:r>
              <a:rPr lang="en-GB" dirty="0" smtClean="0"/>
              <a:t>customisation </a:t>
            </a:r>
            <a:r>
              <a:rPr lang="en-GB" dirty="0"/>
              <a:t>or personalization of the products. Flexibility in production can cater to diverse customer needs and preferences.</a:t>
            </a:r>
          </a:p>
          <a:p>
            <a:r>
              <a:rPr lang="en-GB" b="1" dirty="0"/>
              <a:t>Quality Control Measures</a:t>
            </a:r>
            <a:r>
              <a:rPr lang="en-GB" dirty="0"/>
              <a:t>: Look for quality control checkpoints throughout the production process. Quality control ensures that each product meets the specified standards and undergoes thorough inspection before reaching the market.</a:t>
            </a:r>
          </a:p>
          <a:p>
            <a:endParaRPr lang="en-GB" dirty="0"/>
          </a:p>
        </p:txBody>
      </p:sp>
      <p:pic>
        <p:nvPicPr>
          <p:cNvPr id="4" name="Picture 3"/>
          <p:cNvPicPr>
            <a:picLocks noChangeAspect="1"/>
          </p:cNvPicPr>
          <p:nvPr/>
        </p:nvPicPr>
        <p:blipFill>
          <a:blip r:embed="rId2"/>
          <a:stretch>
            <a:fillRect/>
          </a:stretch>
        </p:blipFill>
        <p:spPr>
          <a:xfrm>
            <a:off x="7200900" y="-70643"/>
            <a:ext cx="1943100" cy="1828800"/>
          </a:xfrm>
          <a:prstGeom prst="rect">
            <a:avLst/>
          </a:prstGeom>
        </p:spPr>
      </p:pic>
    </p:spTree>
    <p:extLst>
      <p:ext uri="{BB962C8B-B14F-4D97-AF65-F5344CB8AC3E}">
        <p14:creationId xmlns:p14="http://schemas.microsoft.com/office/powerpoint/2010/main" val="34375992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4195025963"/>
              </p:ext>
            </p:extLst>
          </p:nvPr>
        </p:nvGraphicFramePr>
        <p:xfrm>
          <a:off x="388883" y="1329931"/>
          <a:ext cx="11267089" cy="4818620"/>
        </p:xfrm>
        <a:graphic>
          <a:graphicData uri="http://schemas.openxmlformats.org/drawingml/2006/table">
            <a:tbl>
              <a:tblPr firstRow="1" bandRow="1">
                <a:tableStyleId>{5940675A-B579-460E-94D1-54222C63F5DA}</a:tableStyleId>
              </a:tblPr>
              <a:tblGrid>
                <a:gridCol w="3037850">
                  <a:extLst>
                    <a:ext uri="{9D8B030D-6E8A-4147-A177-3AD203B41FA5}">
                      <a16:colId xmlns:a16="http://schemas.microsoft.com/office/drawing/2014/main" val="127195163"/>
                    </a:ext>
                  </a:extLst>
                </a:gridCol>
                <a:gridCol w="8229239">
                  <a:extLst>
                    <a:ext uri="{9D8B030D-6E8A-4147-A177-3AD203B41FA5}">
                      <a16:colId xmlns:a16="http://schemas.microsoft.com/office/drawing/2014/main" val="392394031"/>
                    </a:ext>
                  </a:extLst>
                </a:gridCol>
              </a:tblGrid>
              <a:tr h="1305043">
                <a:tc>
                  <a:txBody>
                    <a:bodyPr/>
                    <a:lstStyle/>
                    <a:p>
                      <a:r>
                        <a:rPr lang="en-GB" sz="2400" dirty="0" smtClean="0">
                          <a:latin typeface="Arial Black" panose="020B0A04020102020204" pitchFamily="34" charset="0"/>
                        </a:rPr>
                        <a:t>6. Speed and Flexibility</a:t>
                      </a:r>
                      <a:endParaRPr lang="en-GB" sz="2400" dirty="0">
                        <a:latin typeface="Arial Black" panose="020B0A04020102020204" pitchFamily="34" charset="0"/>
                      </a:endParaRPr>
                    </a:p>
                  </a:txBody>
                  <a:tcPr/>
                </a:tc>
                <a:tc>
                  <a:txBody>
                    <a:bodyPr/>
                    <a:lstStyle/>
                    <a:p>
                      <a:r>
                        <a:rPr lang="en-GB" sz="2400" dirty="0" smtClean="0"/>
                        <a:t>Being able to place frequent</a:t>
                      </a:r>
                      <a:r>
                        <a:rPr lang="en-GB" sz="2400" baseline="0" dirty="0" smtClean="0"/>
                        <a:t> small orders is critical to holding low inventory levels or JIT systems and means the business won’t have all their working capital tied up in inventory</a:t>
                      </a:r>
                      <a:endParaRPr lang="en-GB" sz="2400" dirty="0"/>
                    </a:p>
                  </a:txBody>
                  <a:tcPr/>
                </a:tc>
                <a:extLst>
                  <a:ext uri="{0D108BD9-81ED-4DB2-BD59-A6C34878D82A}">
                    <a16:rowId xmlns:a16="http://schemas.microsoft.com/office/drawing/2014/main" val="1710793765"/>
                  </a:ext>
                </a:extLst>
              </a:tr>
              <a:tr h="903491">
                <a:tc>
                  <a:txBody>
                    <a:bodyPr/>
                    <a:lstStyle/>
                    <a:p>
                      <a:r>
                        <a:rPr lang="en-GB" sz="2400" dirty="0" smtClean="0">
                          <a:latin typeface="Arial Black" panose="020B0A04020102020204" pitchFamily="34" charset="0"/>
                        </a:rPr>
                        <a:t>7. Good Service</a:t>
                      </a:r>
                      <a:endParaRPr lang="en-GB" sz="2400" dirty="0">
                        <a:latin typeface="Arial Black" panose="020B0A04020102020204" pitchFamily="34" charset="0"/>
                      </a:endParaRPr>
                    </a:p>
                  </a:txBody>
                  <a:tcPr/>
                </a:tc>
                <a:tc>
                  <a:txBody>
                    <a:bodyPr/>
                    <a:lstStyle/>
                    <a:p>
                      <a:r>
                        <a:rPr lang="en-GB" sz="2400" dirty="0" smtClean="0"/>
                        <a:t>People</a:t>
                      </a:r>
                      <a:r>
                        <a:rPr lang="en-GB" sz="2400" baseline="0" dirty="0" smtClean="0"/>
                        <a:t> deal with people and good customer service is important even as a B2B supplier</a:t>
                      </a:r>
                      <a:endParaRPr lang="en-GB" sz="2400" dirty="0"/>
                    </a:p>
                  </a:txBody>
                  <a:tcPr/>
                </a:tc>
                <a:extLst>
                  <a:ext uri="{0D108BD9-81ED-4DB2-BD59-A6C34878D82A}">
                    <a16:rowId xmlns:a16="http://schemas.microsoft.com/office/drawing/2014/main" val="390584731"/>
                  </a:ext>
                </a:extLst>
              </a:tr>
              <a:tr h="1305043">
                <a:tc>
                  <a:txBody>
                    <a:bodyPr/>
                    <a:lstStyle/>
                    <a:p>
                      <a:r>
                        <a:rPr lang="en-GB" sz="2400" dirty="0" smtClean="0">
                          <a:latin typeface="Arial Black" panose="020B0A04020102020204" pitchFamily="34" charset="0"/>
                        </a:rPr>
                        <a:t>8. Effective communication</a:t>
                      </a:r>
                      <a:endParaRPr lang="en-GB" sz="2400" dirty="0">
                        <a:latin typeface="Arial Black" panose="020B0A04020102020204" pitchFamily="34" charset="0"/>
                      </a:endParaRPr>
                    </a:p>
                  </a:txBody>
                  <a:tcPr/>
                </a:tc>
                <a:tc>
                  <a:txBody>
                    <a:bodyPr/>
                    <a:lstStyle/>
                    <a:p>
                      <a:r>
                        <a:rPr lang="en-GB" sz="2400" dirty="0" smtClean="0"/>
                        <a:t>Very important if systems like JIT</a:t>
                      </a:r>
                      <a:r>
                        <a:rPr lang="en-GB" sz="2400" baseline="0" dirty="0" smtClean="0"/>
                        <a:t> are going to be put in place, suppliers need to let the business know if they are going to be late, or have inventory problems themselves</a:t>
                      </a:r>
                      <a:endParaRPr lang="en-GB" sz="2400" dirty="0"/>
                    </a:p>
                  </a:txBody>
                  <a:tcPr/>
                </a:tc>
                <a:extLst>
                  <a:ext uri="{0D108BD9-81ED-4DB2-BD59-A6C34878D82A}">
                    <a16:rowId xmlns:a16="http://schemas.microsoft.com/office/drawing/2014/main" val="140762366"/>
                  </a:ext>
                </a:extLst>
              </a:tr>
              <a:tr h="1305043">
                <a:tc>
                  <a:txBody>
                    <a:bodyPr/>
                    <a:lstStyle/>
                    <a:p>
                      <a:r>
                        <a:rPr lang="en-GB" sz="2400" dirty="0" smtClean="0">
                          <a:latin typeface="Arial Black" panose="020B0A04020102020204" pitchFamily="34" charset="0"/>
                        </a:rPr>
                        <a:t>9. Financial</a:t>
                      </a:r>
                      <a:r>
                        <a:rPr lang="en-GB" sz="2400" baseline="0" dirty="0" smtClean="0">
                          <a:latin typeface="Arial Black" panose="020B0A04020102020204" pitchFamily="34" charset="0"/>
                        </a:rPr>
                        <a:t> Security</a:t>
                      </a:r>
                      <a:endParaRPr lang="en-GB" sz="2400" dirty="0">
                        <a:latin typeface="Arial Black" panose="020B0A04020102020204" pitchFamily="34" charset="0"/>
                      </a:endParaRPr>
                    </a:p>
                  </a:txBody>
                  <a:tcPr/>
                </a:tc>
                <a:tc>
                  <a:txBody>
                    <a:bodyPr/>
                    <a:lstStyle/>
                    <a:p>
                      <a:r>
                        <a:rPr lang="en-GB" sz="2400" dirty="0" smtClean="0"/>
                        <a:t>Suppliers need healthy cash-flows</a:t>
                      </a:r>
                      <a:r>
                        <a:rPr lang="en-GB" sz="2400" baseline="0" dirty="0" smtClean="0"/>
                        <a:t> or they may go out of business and this will impact the business being supplied as they will have to quickly source an alternative supplier</a:t>
                      </a:r>
                      <a:endParaRPr lang="en-GB" sz="2400" dirty="0"/>
                    </a:p>
                  </a:txBody>
                  <a:tcPr/>
                </a:tc>
                <a:extLst>
                  <a:ext uri="{0D108BD9-81ED-4DB2-BD59-A6C34878D82A}">
                    <a16:rowId xmlns:a16="http://schemas.microsoft.com/office/drawing/2014/main" val="102559621"/>
                  </a:ext>
                </a:extLst>
              </a:tr>
            </a:tbl>
          </a:graphicData>
        </a:graphic>
      </p:graphicFrame>
      <p:sp>
        <p:nvSpPr>
          <p:cNvPr id="8" name="TextBox 7"/>
          <p:cNvSpPr txBox="1"/>
          <p:nvPr/>
        </p:nvSpPr>
        <p:spPr>
          <a:xfrm>
            <a:off x="0" y="0"/>
            <a:ext cx="6315575" cy="70788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r>
              <a:rPr lang="en-GB" sz="4000" dirty="0" smtClean="0"/>
              <a:t>Influences on suppliers part 2</a:t>
            </a:r>
            <a:endParaRPr lang="en-GB" sz="4000" dirty="0"/>
          </a:p>
        </p:txBody>
      </p:sp>
      <p:sp>
        <p:nvSpPr>
          <p:cNvPr id="4" name="Rounded Rectangle 3"/>
          <p:cNvSpPr/>
          <p:nvPr/>
        </p:nvSpPr>
        <p:spPr>
          <a:xfrm>
            <a:off x="3415862" y="1329931"/>
            <a:ext cx="8240110" cy="1198161"/>
          </a:xfrm>
          <a:prstGeom prst="round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ounded Rectangle 4"/>
          <p:cNvSpPr/>
          <p:nvPr/>
        </p:nvSpPr>
        <p:spPr>
          <a:xfrm>
            <a:off x="3415862" y="2607900"/>
            <a:ext cx="8187558" cy="927868"/>
          </a:xfrm>
          <a:prstGeom prst="round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5"/>
          <p:cNvSpPr/>
          <p:nvPr/>
        </p:nvSpPr>
        <p:spPr>
          <a:xfrm>
            <a:off x="3363310" y="3615576"/>
            <a:ext cx="8240110" cy="1198161"/>
          </a:xfrm>
          <a:prstGeom prst="round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p:cNvSpPr/>
          <p:nvPr/>
        </p:nvSpPr>
        <p:spPr>
          <a:xfrm>
            <a:off x="3363310" y="4895068"/>
            <a:ext cx="8240110" cy="1198161"/>
          </a:xfrm>
          <a:prstGeom prst="round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349414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usiness, Web, Banner, Internet, Technology"/>
          <p:cNvPicPr>
            <a:picLocks noChangeAspect="1" noChangeArrowheads="1"/>
          </p:cNvPicPr>
          <p:nvPr/>
        </p:nvPicPr>
        <p:blipFill>
          <a:blip r:embed="rId2">
            <a:duotone>
              <a:prstClr val="black"/>
              <a:srgbClr val="7030A0">
                <a:tint val="45000"/>
                <a:satMod val="400000"/>
              </a:srgbClr>
            </a:duotone>
            <a:extLst>
              <a:ext uri="{28A0092B-C50C-407E-A947-70E740481C1C}">
                <a14:useLocalDpi xmlns:a14="http://schemas.microsoft.com/office/drawing/2010/main"/>
              </a:ext>
            </a:extLst>
          </a:blip>
          <a:srcRect/>
          <a:stretch>
            <a:fillRect/>
          </a:stretch>
        </p:blipFill>
        <p:spPr bwMode="auto">
          <a:xfrm>
            <a:off x="0" y="0"/>
            <a:ext cx="12192000" cy="3324226"/>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606188" y="4227441"/>
            <a:ext cx="10515600" cy="1325563"/>
          </a:xfrm>
        </p:spPr>
        <p:txBody>
          <a:bodyPr>
            <a:normAutofit fontScale="90000"/>
          </a:bodyPr>
          <a:lstStyle/>
          <a:p>
            <a:r>
              <a:rPr lang="en-GB" dirty="0"/>
              <a:t>How to manage the supply chain effectively and efficiently and the value of this</a:t>
            </a:r>
            <a:br>
              <a:rPr lang="en-GB" dirty="0"/>
            </a:br>
            <a:endParaRPr lang="en-GB" dirty="0"/>
          </a:p>
        </p:txBody>
      </p:sp>
    </p:spTree>
    <p:extLst>
      <p:ext uri="{BB962C8B-B14F-4D97-AF65-F5344CB8AC3E}">
        <p14:creationId xmlns:p14="http://schemas.microsoft.com/office/powerpoint/2010/main" val="16895073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323083"/>
            <a:ext cx="10515600" cy="1325563"/>
          </a:xfrm>
        </p:spPr>
        <p:style>
          <a:lnRef idx="1">
            <a:schemeClr val="accent3"/>
          </a:lnRef>
          <a:fillRef idx="2">
            <a:schemeClr val="accent3"/>
          </a:fillRef>
          <a:effectRef idx="1">
            <a:schemeClr val="accent3"/>
          </a:effectRef>
          <a:fontRef idx="minor">
            <a:schemeClr val="dk1"/>
          </a:fontRef>
        </p:style>
        <p:txBody>
          <a:bodyPr/>
          <a:lstStyle/>
          <a:p>
            <a:r>
              <a:rPr lang="en-GB" dirty="0" smtClean="0">
                <a:solidFill>
                  <a:schemeClr val="tx1"/>
                </a:solidFill>
              </a:rPr>
              <a:t>Definition: Supply chain</a:t>
            </a:r>
            <a:endParaRPr lang="en-GB" dirty="0">
              <a:solidFill>
                <a:schemeClr val="tx1"/>
              </a:solidFill>
            </a:endParaRPr>
          </a:p>
        </p:txBody>
      </p:sp>
      <p:sp>
        <p:nvSpPr>
          <p:cNvPr id="4" name="Content Placeholder 3"/>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a:t>A supply chain is a system of businesses, people, activities, information, and resources involved in moving a product or service from supplier to customer.</a:t>
            </a:r>
          </a:p>
          <a:p>
            <a:endParaRPr lang="en-GB" dirty="0"/>
          </a:p>
        </p:txBody>
      </p:sp>
    </p:spTree>
    <p:extLst>
      <p:ext uri="{BB962C8B-B14F-4D97-AF65-F5344CB8AC3E}">
        <p14:creationId xmlns:p14="http://schemas.microsoft.com/office/powerpoint/2010/main" val="161521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Efficient supply chain management</a:t>
            </a:r>
            <a:endParaRPr lang="en-GB" dirty="0"/>
          </a:p>
        </p:txBody>
      </p:sp>
      <p:sp>
        <p:nvSpPr>
          <p:cNvPr id="4" name="Content Placeholder 3"/>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smtClean="0"/>
              <a:t>Efficient supply chain management will seek to get the right goods, to the business at the right time, at the right price</a:t>
            </a:r>
          </a:p>
          <a:p>
            <a:r>
              <a:rPr lang="en-GB" dirty="0" smtClean="0"/>
              <a:t>Deliveries consistently on time will mean loyal customers</a:t>
            </a:r>
          </a:p>
          <a:p>
            <a:r>
              <a:rPr lang="en-GB" dirty="0" smtClean="0"/>
              <a:t>Goods that are fair trade or sustainable will mean good publicity for the company</a:t>
            </a:r>
          </a:p>
          <a:p>
            <a:r>
              <a:rPr lang="en-GB" dirty="0" smtClean="0"/>
              <a:t>Getting supply chain management right means no stock-outs and happy customers</a:t>
            </a:r>
            <a:endParaRPr lang="en-GB" dirty="0"/>
          </a:p>
        </p:txBody>
      </p:sp>
      <p:pic>
        <p:nvPicPr>
          <p:cNvPr id="2" name="Content Placeholder 1">
            <a:hlinkClick r:id="rId3"/>
          </p:cNvPr>
          <p:cNvPicPr>
            <a:picLocks noGrp="1" noChangeAspect="1"/>
          </p:cNvPicPr>
          <p:nvPr>
            <p:ph sz="half" idx="2"/>
          </p:nvPr>
        </p:nvPicPr>
        <p:blipFill>
          <a:blip r:embed="rId4" cstate="screen">
            <a:extLst>
              <a:ext uri="{28A0092B-C50C-407E-A947-70E740481C1C}">
                <a14:useLocalDpi xmlns:a14="http://schemas.microsoft.com/office/drawing/2010/main"/>
              </a:ext>
            </a:extLst>
          </a:blip>
          <a:stretch>
            <a:fillRect/>
          </a:stretch>
        </p:blipFill>
        <p:spPr>
          <a:xfrm>
            <a:off x="6172200" y="1893880"/>
            <a:ext cx="5181600" cy="31277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6172200" y="5224814"/>
            <a:ext cx="5023946"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2800" b="1" dirty="0" smtClean="0">
                <a:solidFill>
                  <a:srgbClr val="FF0000"/>
                </a:solidFill>
              </a:rPr>
              <a:t>Video 12 minutes – What is supply chain management</a:t>
            </a:r>
            <a:endParaRPr lang="en-GB" sz="2800" b="1" dirty="0"/>
          </a:p>
        </p:txBody>
      </p:sp>
    </p:spTree>
    <p:extLst>
      <p:ext uri="{BB962C8B-B14F-4D97-AF65-F5344CB8AC3E}">
        <p14:creationId xmlns:p14="http://schemas.microsoft.com/office/powerpoint/2010/main" val="36609638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The value of an efficient supply chain</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smtClean="0"/>
              <a:t>Efficient supply chain management can result in helping the business to be more competitive through having lower costs but better quality products:</a:t>
            </a:r>
          </a:p>
          <a:p>
            <a:pPr marL="914400" lvl="1" indent="-457200">
              <a:buFont typeface="+mj-lt"/>
              <a:buAutoNum type="alphaUcPeriod"/>
            </a:pPr>
            <a:r>
              <a:rPr lang="en-GB" dirty="0" smtClean="0"/>
              <a:t>They can supply a larger range of products</a:t>
            </a:r>
          </a:p>
          <a:p>
            <a:pPr marL="914400" lvl="1" indent="-457200">
              <a:buFont typeface="+mj-lt"/>
              <a:buAutoNum type="alphaUcPeriod"/>
            </a:pPr>
            <a:r>
              <a:rPr lang="en-GB" dirty="0" smtClean="0"/>
              <a:t>The can ethically source with integrity giving them a USP</a:t>
            </a:r>
          </a:p>
          <a:p>
            <a:pPr marL="914400" lvl="1" indent="-457200">
              <a:buFont typeface="+mj-lt"/>
              <a:buAutoNum type="alphaUcPeriod"/>
            </a:pPr>
            <a:r>
              <a:rPr lang="en-GB" dirty="0" smtClean="0"/>
              <a:t>They can make sure customers get product availability which will improve customer loyalty and repeat business</a:t>
            </a:r>
            <a:endParaRPr lang="en-GB" dirty="0"/>
          </a:p>
        </p:txBody>
      </p:sp>
      <p:pic>
        <p:nvPicPr>
          <p:cNvPr id="5" name="Content Placeholder 4"/>
          <p:cNvPicPr>
            <a:picLocks noGrp="1" noChangeAspect="1"/>
          </p:cNvPicPr>
          <p:nvPr>
            <p:ph sz="half" idx="2"/>
          </p:nvPr>
        </p:nvPicPr>
        <p:blipFill>
          <a:blip r:embed="rId2"/>
          <a:stretch>
            <a:fillRect/>
          </a:stretch>
        </p:blipFill>
        <p:spPr>
          <a:xfrm>
            <a:off x="6096000" y="1760170"/>
            <a:ext cx="4844948" cy="1913551"/>
          </a:xfrm>
          <a:prstGeom prst="rect">
            <a:avLst/>
          </a:prstGeom>
        </p:spPr>
      </p:pic>
      <p:pic>
        <p:nvPicPr>
          <p:cNvPr id="6" name="Picture 5"/>
          <p:cNvPicPr>
            <a:picLocks noChangeAspect="1"/>
          </p:cNvPicPr>
          <p:nvPr/>
        </p:nvPicPr>
        <p:blipFill>
          <a:blip r:embed="rId3"/>
          <a:stretch>
            <a:fillRect/>
          </a:stretch>
        </p:blipFill>
        <p:spPr>
          <a:xfrm>
            <a:off x="6487309" y="3743203"/>
            <a:ext cx="4288722" cy="23288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1668758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23539" y="1682169"/>
            <a:ext cx="5427009" cy="3618006"/>
          </a:xfrm>
          <a:prstGeom prst="rect">
            <a:avLst/>
          </a:prstGeom>
        </p:spPr>
      </p:pic>
    </p:spTree>
    <p:extLst>
      <p:ext uri="{BB962C8B-B14F-4D97-AF65-F5344CB8AC3E}">
        <p14:creationId xmlns:p14="http://schemas.microsoft.com/office/powerpoint/2010/main" val="15246830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Production: How things are made</a:t>
            </a:r>
            <a:endParaRPr lang="en-GB" dirty="0"/>
          </a:p>
        </p:txBody>
      </p:sp>
      <p:pic>
        <p:nvPicPr>
          <p:cNvPr id="4" name="Content Placeholder 3">
            <a:hlinkClick r:id="rId2"/>
          </p:cNvPr>
          <p:cNvPicPr>
            <a:picLocks noGrp="1" noChangeAspect="1"/>
          </p:cNvPicPr>
          <p:nvPr>
            <p:ph idx="1"/>
          </p:nvPr>
        </p:nvPicPr>
        <p:blipFill>
          <a:blip r:embed="rId3"/>
          <a:stretch>
            <a:fillRect/>
          </a:stretch>
        </p:blipFill>
        <p:spPr>
          <a:xfrm>
            <a:off x="677379" y="1597025"/>
            <a:ext cx="3768869" cy="2136775"/>
          </a:xfrm>
          <a:prstGeom prst="rect">
            <a:avLst/>
          </a:prstGeom>
        </p:spPr>
      </p:pic>
      <p:pic>
        <p:nvPicPr>
          <p:cNvPr id="5" name="Picture 4">
            <a:hlinkClick r:id="rId4"/>
          </p:cNvPr>
          <p:cNvPicPr>
            <a:picLocks noChangeAspect="1"/>
          </p:cNvPicPr>
          <p:nvPr/>
        </p:nvPicPr>
        <p:blipFill>
          <a:blip r:embed="rId5"/>
          <a:stretch>
            <a:fillRect/>
          </a:stretch>
        </p:blipFill>
        <p:spPr>
          <a:xfrm>
            <a:off x="4810124" y="1520826"/>
            <a:ext cx="3399321" cy="2369224"/>
          </a:xfrm>
          <a:prstGeom prst="rect">
            <a:avLst/>
          </a:prstGeom>
        </p:spPr>
      </p:pic>
      <p:pic>
        <p:nvPicPr>
          <p:cNvPr id="6" name="Picture 5">
            <a:hlinkClick r:id="rId6"/>
          </p:cNvPr>
          <p:cNvPicPr>
            <a:picLocks noChangeAspect="1"/>
          </p:cNvPicPr>
          <p:nvPr/>
        </p:nvPicPr>
        <p:blipFill>
          <a:blip r:embed="rId7"/>
          <a:stretch>
            <a:fillRect/>
          </a:stretch>
        </p:blipFill>
        <p:spPr>
          <a:xfrm>
            <a:off x="677379" y="4048125"/>
            <a:ext cx="3780911" cy="2205037"/>
          </a:xfrm>
          <a:prstGeom prst="rect">
            <a:avLst/>
          </a:prstGeom>
        </p:spPr>
      </p:pic>
      <p:pic>
        <p:nvPicPr>
          <p:cNvPr id="7" name="Picture 6">
            <a:hlinkClick r:id="rId8"/>
          </p:cNvPr>
          <p:cNvPicPr>
            <a:picLocks noChangeAspect="1"/>
          </p:cNvPicPr>
          <p:nvPr/>
        </p:nvPicPr>
        <p:blipFill>
          <a:blip r:embed="rId9"/>
          <a:stretch>
            <a:fillRect/>
          </a:stretch>
        </p:blipFill>
        <p:spPr>
          <a:xfrm>
            <a:off x="4810124" y="4048125"/>
            <a:ext cx="3590926" cy="2267637"/>
          </a:xfrm>
          <a:prstGeom prst="rect">
            <a:avLst/>
          </a:prstGeom>
        </p:spPr>
      </p:pic>
      <p:sp>
        <p:nvSpPr>
          <p:cNvPr id="8" name="TextBox 7"/>
          <p:cNvSpPr txBox="1"/>
          <p:nvPr/>
        </p:nvSpPr>
        <p:spPr>
          <a:xfrm>
            <a:off x="8677275" y="2876550"/>
            <a:ext cx="2819400" cy="1846659"/>
          </a:xfrm>
          <a:prstGeom prst="rect">
            <a:avLst/>
          </a:prstGeom>
          <a:noFill/>
        </p:spPr>
        <p:txBody>
          <a:bodyPr wrap="square" rtlCol="0">
            <a:spAutoFit/>
          </a:bodyPr>
          <a:lstStyle/>
          <a:p>
            <a:r>
              <a:rPr lang="en-GB" sz="3200" dirty="0" smtClean="0"/>
              <a:t>What are we looking for in these videos?</a:t>
            </a:r>
          </a:p>
          <a:p>
            <a:endParaRPr lang="en-GB" dirty="0"/>
          </a:p>
        </p:txBody>
      </p:sp>
    </p:spTree>
    <p:extLst>
      <p:ext uri="{BB962C8B-B14F-4D97-AF65-F5344CB8AC3E}">
        <p14:creationId xmlns:p14="http://schemas.microsoft.com/office/powerpoint/2010/main" val="2002371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usiness, Web, Banner, Internet, Technology"/>
          <p:cNvPicPr>
            <a:picLocks noChangeAspect="1" noChangeArrowheads="1"/>
          </p:cNvPicPr>
          <p:nvPr/>
        </p:nvPicPr>
        <p:blipFill>
          <a:blip r:embed="rId2">
            <a:duotone>
              <a:prstClr val="black"/>
              <a:srgbClr val="7030A0">
                <a:tint val="45000"/>
                <a:satMod val="400000"/>
              </a:srgbClr>
            </a:duotone>
            <a:extLst>
              <a:ext uri="{28A0092B-C50C-407E-A947-70E740481C1C}">
                <a14:useLocalDpi xmlns:a14="http://schemas.microsoft.com/office/drawing/2010/main"/>
              </a:ext>
            </a:extLst>
          </a:blip>
          <a:srcRect/>
          <a:stretch>
            <a:fillRect/>
          </a:stretch>
        </p:blipFill>
        <p:spPr bwMode="auto">
          <a:xfrm>
            <a:off x="0" y="0"/>
            <a:ext cx="12192000" cy="3324226"/>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606188" y="4227441"/>
            <a:ext cx="10515600" cy="1325563"/>
          </a:xfrm>
        </p:spPr>
        <p:txBody>
          <a:bodyPr>
            <a:normAutofit fontScale="90000"/>
          </a:bodyPr>
          <a:lstStyle/>
          <a:p>
            <a:r>
              <a:rPr lang="en-GB" dirty="0"/>
              <a:t>How to manage supply to match demand and the value of doing so</a:t>
            </a:r>
            <a:br>
              <a:rPr lang="en-GB" dirty="0"/>
            </a:br>
            <a:endParaRPr lang="en-GB" dirty="0"/>
          </a:p>
        </p:txBody>
      </p:sp>
    </p:spTree>
    <p:extLst>
      <p:ext uri="{BB962C8B-B14F-4D97-AF65-F5344CB8AC3E}">
        <p14:creationId xmlns:p14="http://schemas.microsoft.com/office/powerpoint/2010/main" val="38633942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Outsourcing: Introduction </a:t>
            </a:r>
            <a:endParaRPr lang="en-GB" dirty="0"/>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smtClean="0"/>
              <a:t>This is where a business function, such as payroll, is contracted out to a third party business</a:t>
            </a:r>
          </a:p>
          <a:p>
            <a:r>
              <a:rPr lang="en-GB" dirty="0" smtClean="0"/>
              <a:t>This third party business may or may not be located abroad</a:t>
            </a:r>
          </a:p>
          <a:p>
            <a:r>
              <a:rPr lang="en-GB" dirty="0" smtClean="0"/>
              <a:t>May be marketing research, legal work, accountancy or even human resources functions can be carried out by outsourced companies</a:t>
            </a:r>
          </a:p>
          <a:p>
            <a:r>
              <a:rPr lang="en-GB" b="1" dirty="0" smtClean="0">
                <a:solidFill>
                  <a:srgbClr val="FF0000"/>
                </a:solidFill>
              </a:rPr>
              <a:t>Would a Barclays bank call centre based in India be an example of outsourcing?</a:t>
            </a:r>
            <a:endParaRPr lang="en-GB" b="1" dirty="0">
              <a:solidFill>
                <a:srgbClr val="FF0000"/>
              </a:solidFill>
            </a:endParaRPr>
          </a:p>
        </p:txBody>
      </p:sp>
      <p:pic>
        <p:nvPicPr>
          <p:cNvPr id="3" name="Content Placeholder 2"/>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6172200" y="2544461"/>
            <a:ext cx="5181600" cy="29136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4"/>
          <a:stretch>
            <a:fillRect/>
          </a:stretch>
        </p:blipFill>
        <p:spPr>
          <a:xfrm>
            <a:off x="8871388" y="4846582"/>
            <a:ext cx="2857500" cy="1600200"/>
          </a:xfrm>
          <a:prstGeom prst="rect">
            <a:avLst/>
          </a:prstGeom>
        </p:spPr>
      </p:pic>
    </p:spTree>
    <p:extLst>
      <p:ext uri="{BB962C8B-B14F-4D97-AF65-F5344CB8AC3E}">
        <p14:creationId xmlns:p14="http://schemas.microsoft.com/office/powerpoint/2010/main" val="22465989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Outsourcing: Production</a:t>
            </a:r>
            <a:endParaRPr lang="en-GB" dirty="0"/>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smtClean="0"/>
              <a:t>This means sending some of the production to other companies to complete </a:t>
            </a:r>
          </a:p>
          <a:p>
            <a:r>
              <a:rPr lang="en-GB" dirty="0" smtClean="0"/>
              <a:t>Some </a:t>
            </a:r>
            <a:r>
              <a:rPr lang="en-GB" dirty="0"/>
              <a:t>motor manufacturers now outsource not only parts but complete assemblies – steering, transmissions, engines, interior assemblies.</a:t>
            </a:r>
          </a:p>
          <a:p>
            <a:r>
              <a:rPr lang="en-GB" dirty="0" smtClean="0"/>
              <a:t>One in five of Europe's cars are sub-assembled in Eastern Europe</a:t>
            </a:r>
            <a:endParaRPr lang="en-GB" dirty="0"/>
          </a:p>
          <a:p>
            <a:endParaRPr lang="en-GB" dirty="0"/>
          </a:p>
        </p:txBody>
      </p:sp>
      <p:pic>
        <p:nvPicPr>
          <p:cNvPr id="8" name="Picture 2" descr="BMW i Series: Overview"/>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96000" y="1027906"/>
            <a:ext cx="5944166" cy="334609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484884" y="4159622"/>
            <a:ext cx="4639942"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smtClean="0">
                <a:latin typeface="Arial Black" panose="020B0A04020102020204" pitchFamily="34" charset="0"/>
              </a:rPr>
              <a:t>Is this BMW </a:t>
            </a:r>
            <a:r>
              <a:rPr lang="en-GB" dirty="0">
                <a:latin typeface="Arial Black" panose="020B0A04020102020204" pitchFamily="34" charset="0"/>
              </a:rPr>
              <a:t>made in Germany? No! </a:t>
            </a:r>
            <a:r>
              <a:rPr lang="en-GB" dirty="0" smtClean="0">
                <a:latin typeface="Arial Black" panose="020B0A04020102020204" pitchFamily="34" charset="0"/>
              </a:rPr>
              <a:t>It was assembled </a:t>
            </a:r>
            <a:r>
              <a:rPr lang="en-GB" dirty="0">
                <a:latin typeface="Arial Black" panose="020B0A04020102020204" pitchFamily="34" charset="0"/>
              </a:rPr>
              <a:t>in </a:t>
            </a:r>
            <a:r>
              <a:rPr lang="en-GB" dirty="0" smtClean="0">
                <a:latin typeface="Arial Black" panose="020B0A04020102020204" pitchFamily="34" charset="0"/>
              </a:rPr>
              <a:t>Austria. </a:t>
            </a:r>
          </a:p>
          <a:p>
            <a:endParaRPr lang="en-GB" dirty="0">
              <a:latin typeface="Arial Black" panose="020B0A04020102020204" pitchFamily="34" charset="0"/>
            </a:endParaRPr>
          </a:p>
          <a:p>
            <a:r>
              <a:rPr lang="en-GB" b="1" dirty="0" smtClean="0">
                <a:solidFill>
                  <a:srgbClr val="FF0000"/>
                </a:solidFill>
                <a:latin typeface="Arial Black" panose="020B0A04020102020204" pitchFamily="34" charset="0"/>
              </a:rPr>
              <a:t>What </a:t>
            </a:r>
            <a:r>
              <a:rPr lang="en-GB" b="1" dirty="0">
                <a:solidFill>
                  <a:srgbClr val="FF0000"/>
                </a:solidFill>
                <a:latin typeface="Arial Black" panose="020B0A04020102020204" pitchFamily="34" charset="0"/>
              </a:rPr>
              <a:t>is the difference between manufacture and assembly?</a:t>
            </a:r>
          </a:p>
          <a:p>
            <a:endParaRPr lang="en-GB" dirty="0"/>
          </a:p>
        </p:txBody>
      </p:sp>
    </p:spTree>
    <p:extLst>
      <p:ext uri="{BB962C8B-B14F-4D97-AF65-F5344CB8AC3E}">
        <p14:creationId xmlns:p14="http://schemas.microsoft.com/office/powerpoint/2010/main" val="4167625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Outsourcing: Payroll</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a:t>Payroll includes the payment of wages, salaries, taxes and national insurance contributions which can be beyond the skills of many self employed business owners</a:t>
            </a:r>
          </a:p>
          <a:p>
            <a:r>
              <a:rPr lang="en-GB" dirty="0" smtClean="0"/>
              <a:t>Payroll is the </a:t>
            </a:r>
            <a:r>
              <a:rPr lang="en-GB" dirty="0"/>
              <a:t>most common task that companies </a:t>
            </a:r>
            <a:r>
              <a:rPr lang="en-GB" dirty="0" smtClean="0"/>
              <a:t>outsource</a:t>
            </a:r>
            <a:r>
              <a:rPr lang="en-GB" dirty="0"/>
              <a:t> </a:t>
            </a:r>
            <a:r>
              <a:rPr lang="en-GB" dirty="0" smtClean="0"/>
              <a:t>to other businesses who specialise in this task</a:t>
            </a:r>
          </a:p>
          <a:p>
            <a:r>
              <a:rPr lang="en-GB" dirty="0" smtClean="0"/>
              <a:t>For example payroll might be paid weekly or monthly and will involve the </a:t>
            </a:r>
            <a:r>
              <a:rPr lang="en-GB" dirty="0"/>
              <a:t>completion of the </a:t>
            </a:r>
            <a:r>
              <a:rPr lang="en-GB" dirty="0" smtClean="0"/>
              <a:t>complex HMRC paperwork</a:t>
            </a:r>
            <a:endParaRPr lang="en-GB" dirty="0"/>
          </a:p>
        </p:txBody>
      </p:sp>
      <p:pic>
        <p:nvPicPr>
          <p:cNvPr id="7" name="Content Placeholder 6"/>
          <p:cNvPicPr>
            <a:picLocks noGrp="1" noChangeAspect="1"/>
          </p:cNvPicPr>
          <p:nvPr>
            <p:ph sz="half" idx="2"/>
          </p:nvPr>
        </p:nvPicPr>
        <p:blipFill>
          <a:blip r:embed="rId3"/>
          <a:stretch>
            <a:fillRect/>
          </a:stretch>
        </p:blipFill>
        <p:spPr>
          <a:xfrm>
            <a:off x="6588016" y="1979366"/>
            <a:ext cx="4686300" cy="2971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7519754" y="5349766"/>
            <a:ext cx="2822824" cy="58477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3200" b="1" dirty="0" smtClean="0">
                <a:solidFill>
                  <a:srgbClr val="FF0000"/>
                </a:solidFill>
              </a:rPr>
              <a:t>What is </a:t>
            </a:r>
            <a:r>
              <a:rPr lang="en-GB" sz="3200" b="1" dirty="0" err="1" smtClean="0">
                <a:solidFill>
                  <a:srgbClr val="FF0000"/>
                </a:solidFill>
              </a:rPr>
              <a:t>HMRC</a:t>
            </a:r>
            <a:r>
              <a:rPr lang="en-GB" sz="3200" b="1" dirty="0" smtClean="0">
                <a:solidFill>
                  <a:srgbClr val="FF0000"/>
                </a:solidFill>
              </a:rPr>
              <a:t>?</a:t>
            </a:r>
            <a:endParaRPr lang="en-GB" sz="3200" b="1" dirty="0">
              <a:solidFill>
                <a:srgbClr val="FF0000"/>
              </a:solidFill>
            </a:endParaRPr>
          </a:p>
        </p:txBody>
      </p:sp>
    </p:spTree>
    <p:extLst>
      <p:ext uri="{BB962C8B-B14F-4D97-AF65-F5344CB8AC3E}">
        <p14:creationId xmlns:p14="http://schemas.microsoft.com/office/powerpoint/2010/main" val="20120171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993</TotalTime>
  <Words>3072</Words>
  <Application>Microsoft Office PowerPoint</Application>
  <PresentationFormat>Widescreen</PresentationFormat>
  <Paragraphs>296</Paragraphs>
  <Slides>45</Slides>
  <Notes>14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45</vt:i4>
      </vt:variant>
    </vt:vector>
  </HeadingPairs>
  <TitlesOfParts>
    <vt:vector size="53" baseType="lpstr">
      <vt:lpstr>Arial</vt:lpstr>
      <vt:lpstr>Arial Black</vt:lpstr>
      <vt:lpstr>Arial Rounded MT Bold</vt:lpstr>
      <vt:lpstr>Calibri</vt:lpstr>
      <vt:lpstr>Calibri Light</vt:lpstr>
      <vt:lpstr>Gill Sans MT</vt:lpstr>
      <vt:lpstr>Office Theme</vt:lpstr>
      <vt:lpstr>1_Office Theme</vt:lpstr>
      <vt:lpstr> Level 3 business taster</vt:lpstr>
      <vt:lpstr>Starter</vt:lpstr>
      <vt:lpstr>Starter</vt:lpstr>
      <vt:lpstr>What are we looking for?</vt:lpstr>
      <vt:lpstr>Production: How things are made</vt:lpstr>
      <vt:lpstr>How to manage supply to match demand and the value of doing so </vt:lpstr>
      <vt:lpstr>Outsourcing: Introduction </vt:lpstr>
      <vt:lpstr>Outsourcing: Production</vt:lpstr>
      <vt:lpstr>Outsourcing: Payroll</vt:lpstr>
      <vt:lpstr>Outsourcing: IT</vt:lpstr>
      <vt:lpstr>Outsourcing: Delivery</vt:lpstr>
      <vt:lpstr>Use of temporary and part-time employees</vt:lpstr>
      <vt:lpstr> Part-time work </vt:lpstr>
      <vt:lpstr>Part time work pros and cons</vt:lpstr>
      <vt:lpstr>Temporary work</vt:lpstr>
      <vt:lpstr>Temporary work pros and cons</vt:lpstr>
      <vt:lpstr>Producing to order</vt:lpstr>
      <vt:lpstr>Producing to order pros and cons</vt:lpstr>
      <vt:lpstr>Suggested activity</vt:lpstr>
      <vt:lpstr>Influences on the amount of inventory held </vt:lpstr>
      <vt:lpstr>Definition: Inventory</vt:lpstr>
      <vt:lpstr>Definition: Lead time</vt:lpstr>
      <vt:lpstr>Definition: Inventory control charts</vt:lpstr>
      <vt:lpstr>Step 1: Theory behind the inventory control chart</vt:lpstr>
      <vt:lpstr>Step 2: Understand about holding inventory</vt:lpstr>
      <vt:lpstr>PowerPoint Presentation</vt:lpstr>
      <vt:lpstr>PowerPoint Presentation</vt:lpstr>
      <vt:lpstr>Step 5: Read your chart</vt:lpstr>
      <vt:lpstr>Step 6: check your answers</vt:lpstr>
      <vt:lpstr>Try another example</vt:lpstr>
      <vt:lpstr>Answers</vt:lpstr>
      <vt:lpstr>Lead time</vt:lpstr>
      <vt:lpstr>Buffer levels of inventory</vt:lpstr>
      <vt:lpstr>Buffer level of inventory pros and cons</vt:lpstr>
      <vt:lpstr>Re-order levels and quantities</vt:lpstr>
      <vt:lpstr>Influences on the choice of suppliers </vt:lpstr>
      <vt:lpstr>Definition: Supplier</vt:lpstr>
      <vt:lpstr>Choosing suppliers introduction</vt:lpstr>
      <vt:lpstr>PowerPoint Presentation</vt:lpstr>
      <vt:lpstr>PowerPoint Presentation</vt:lpstr>
      <vt:lpstr>How to manage the supply chain effectively and efficiently and the value of this </vt:lpstr>
      <vt:lpstr>Definition: Supply chain</vt:lpstr>
      <vt:lpstr>Efficient supply chain management</vt:lpstr>
      <vt:lpstr>The value of an efficient supply chain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SHilton</dc:creator>
  <cp:lastModifiedBy>Sarah Hilton for Revisionstation</cp:lastModifiedBy>
  <cp:revision>162</cp:revision>
  <dcterms:created xsi:type="dcterms:W3CDTF">2018-03-13T21:17:35Z</dcterms:created>
  <dcterms:modified xsi:type="dcterms:W3CDTF">2024-05-21T15:06:57Z</dcterms:modified>
</cp:coreProperties>
</file>